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4" autoAdjust="0"/>
  </p:normalViewPr>
  <p:slideViewPr>
    <p:cSldViewPr>
      <p:cViewPr varScale="1">
        <p:scale>
          <a:sx n="68" d="100"/>
          <a:sy n="68" d="100"/>
        </p:scale>
        <p:origin x="24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5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791" y="6528816"/>
            <a:ext cx="10202418" cy="185984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22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79668" y="1405890"/>
            <a:ext cx="1947912" cy="7475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6705" y="1405890"/>
            <a:ext cx="9297734" cy="7475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2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5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791" y="6528698"/>
            <a:ext cx="10202418" cy="189762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2868" y="3957066"/>
            <a:ext cx="6407657" cy="4652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7473" y="3957066"/>
            <a:ext cx="6405371" cy="4652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15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/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5154" y="4714875"/>
            <a:ext cx="6405372" cy="3895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07474" y="4714875"/>
            <a:ext cx="6380226" cy="389516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0747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/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0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5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3365743"/>
            <a:ext cx="6729984" cy="171224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120" y="1207008"/>
            <a:ext cx="7223760" cy="7872984"/>
          </a:xfrm>
        </p:spPr>
        <p:txBody>
          <a:bodyPr>
            <a:normAutofit/>
          </a:bodyPr>
          <a:lstStyle>
            <a:lvl1pPr>
              <a:defRPr sz="285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7"/>
            <a:ext cx="5692140" cy="329105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751255" cy="48006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9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9143999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85" y="3365742"/>
            <a:ext cx="6742497" cy="170196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3999" y="0"/>
            <a:ext cx="9153146" cy="10287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8"/>
            <a:ext cx="5692140" cy="329105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2785" y="9354312"/>
            <a:ext cx="7655594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704" y="1447038"/>
            <a:ext cx="11594592" cy="178308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704" y="3957067"/>
            <a:ext cx="11594592" cy="46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2144" y="9358224"/>
            <a:ext cx="4130619" cy="485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1" y="9354312"/>
            <a:ext cx="8851784" cy="480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38383" y="9326880"/>
            <a:ext cx="548640" cy="54864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65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200" kern="1200" cap="all" spc="3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287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7145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96929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7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2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24163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8415" y="6772283"/>
            <a:ext cx="3508954" cy="1091446"/>
            <a:chOff x="0" y="0"/>
            <a:chExt cx="2891500" cy="8993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85800" y="3009900"/>
            <a:ext cx="163068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8"/>
              </a:lnSpc>
            </a:pPr>
            <a:r>
              <a:rPr lang="en-US" sz="7000" dirty="0">
                <a:solidFill>
                  <a:srgbClr val="FFFFFF"/>
                </a:solidFill>
                <a:latin typeface="League Spartan"/>
              </a:rPr>
              <a:t>LUJAN GRISHAM ADMINISTRATION </a:t>
            </a:r>
          </a:p>
          <a:p>
            <a:pPr algn="ctr">
              <a:lnSpc>
                <a:spcPts val="8028"/>
              </a:lnSpc>
            </a:pPr>
            <a:r>
              <a:rPr lang="en-US" sz="7000" dirty="0">
                <a:solidFill>
                  <a:srgbClr val="FFFFFF"/>
                </a:solidFill>
                <a:latin typeface="League Spartan"/>
              </a:rPr>
              <a:t>TRIBAL INFRASTRUCTURE INVESTMENTS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0836" y="7066876"/>
            <a:ext cx="3098364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1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  <p:sp>
        <p:nvSpPr>
          <p:cNvPr id="6" name="AutoShape 6"/>
          <p:cNvSpPr/>
          <p:nvPr/>
        </p:nvSpPr>
        <p:spPr>
          <a:xfrm>
            <a:off x="1628415" y="6448548"/>
            <a:ext cx="14529559" cy="0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799" y="8343900"/>
            <a:ext cx="3508954" cy="1091446"/>
            <a:chOff x="0" y="0"/>
            <a:chExt cx="2891500" cy="8993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1000" y="5299631"/>
            <a:ext cx="15440385" cy="2018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28"/>
              </a:lnSpc>
            </a:pPr>
            <a:r>
              <a:rPr lang="en-US" sz="6600" dirty="0">
                <a:solidFill>
                  <a:srgbClr val="FFFFFF"/>
                </a:solidFill>
                <a:latin typeface="League Spartan"/>
              </a:rPr>
              <a:t>LUJAN GRISHAM ADMINISTRATION </a:t>
            </a:r>
          </a:p>
          <a:p>
            <a:pPr>
              <a:lnSpc>
                <a:spcPts val="8028"/>
              </a:lnSpc>
            </a:pPr>
            <a:r>
              <a:rPr lang="en-US" sz="6600" dirty="0">
                <a:solidFill>
                  <a:srgbClr val="FFFFFF"/>
                </a:solidFill>
                <a:latin typeface="League Spartan"/>
              </a:rPr>
              <a:t>TRIBAL INFRASTRUCTURE INVESTMENTS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8648700"/>
            <a:ext cx="2945964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1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</p:spTree>
    <p:extLst>
      <p:ext uri="{BB962C8B-B14F-4D97-AF65-F5344CB8AC3E}">
        <p14:creationId xmlns:p14="http://schemas.microsoft.com/office/powerpoint/2010/main" val="31388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49200" y="8731627"/>
            <a:ext cx="4485418" cy="1091446"/>
            <a:chOff x="0" y="0"/>
            <a:chExt cx="2891500" cy="8993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5330" y="4838700"/>
            <a:ext cx="8037030" cy="3395966"/>
            <a:chOff x="0" y="0"/>
            <a:chExt cx="2581862" cy="1090940"/>
          </a:xfrm>
        </p:grpSpPr>
        <p:sp>
          <p:nvSpPr>
            <p:cNvPr id="5" name="Freeform 5"/>
            <p:cNvSpPr/>
            <p:nvPr/>
          </p:nvSpPr>
          <p:spPr>
            <a:xfrm>
              <a:off x="41910" y="43180"/>
              <a:ext cx="2533602" cy="1042680"/>
            </a:xfrm>
            <a:custGeom>
              <a:avLst/>
              <a:gdLst/>
              <a:ahLst/>
              <a:cxnLst/>
              <a:rect l="l" t="t" r="r" b="b"/>
              <a:pathLst>
                <a:path w="2533602" h="1042680">
                  <a:moveTo>
                    <a:pt x="0" y="0"/>
                  </a:moveTo>
                  <a:lnTo>
                    <a:pt x="2533602" y="0"/>
                  </a:lnTo>
                  <a:lnTo>
                    <a:pt x="2533602" y="1042680"/>
                  </a:lnTo>
                  <a:lnTo>
                    <a:pt x="0" y="104268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5560" y="35560"/>
              <a:ext cx="2546302" cy="1055380"/>
            </a:xfrm>
            <a:custGeom>
              <a:avLst/>
              <a:gdLst/>
              <a:ahLst/>
              <a:cxnLst/>
              <a:rect l="l" t="t" r="r" b="b"/>
              <a:pathLst>
                <a:path w="2546302" h="1055380">
                  <a:moveTo>
                    <a:pt x="2546302" y="1055380"/>
                  </a:moveTo>
                  <a:lnTo>
                    <a:pt x="0" y="1055380"/>
                  </a:lnTo>
                  <a:lnTo>
                    <a:pt x="0" y="0"/>
                  </a:lnTo>
                  <a:lnTo>
                    <a:pt x="2546302" y="0"/>
                  </a:lnTo>
                  <a:lnTo>
                    <a:pt x="2546302" y="1055380"/>
                  </a:lnTo>
                  <a:close/>
                  <a:moveTo>
                    <a:pt x="12700" y="1042680"/>
                  </a:moveTo>
                  <a:lnTo>
                    <a:pt x="2533602" y="1042680"/>
                  </a:lnTo>
                  <a:lnTo>
                    <a:pt x="2533602" y="12700"/>
                  </a:lnTo>
                  <a:lnTo>
                    <a:pt x="12700" y="12700"/>
                  </a:lnTo>
                  <a:lnTo>
                    <a:pt x="12700" y="1042680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533602" cy="1042680"/>
            </a:xfrm>
            <a:custGeom>
              <a:avLst/>
              <a:gdLst/>
              <a:ahLst/>
              <a:cxnLst/>
              <a:rect l="l" t="t" r="r" b="b"/>
              <a:pathLst>
                <a:path w="2533602" h="1042680">
                  <a:moveTo>
                    <a:pt x="0" y="0"/>
                  </a:moveTo>
                  <a:lnTo>
                    <a:pt x="2533602" y="0"/>
                  </a:lnTo>
                  <a:lnTo>
                    <a:pt x="2533602" y="1042680"/>
                  </a:lnTo>
                  <a:lnTo>
                    <a:pt x="0" y="104268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81000" y="1944739"/>
            <a:ext cx="10742440" cy="1047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028"/>
              </a:lnSpc>
            </a:pPr>
            <a:r>
              <a:rPr lang="en-US" sz="7232" dirty="0">
                <a:solidFill>
                  <a:srgbClr val="FFFFFF"/>
                </a:solidFill>
                <a:latin typeface="League Spartan"/>
              </a:rPr>
              <a:t>TRIBAL INVESTMENTS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11200" y="9006479"/>
            <a:ext cx="3789569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1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3760" y="3421412"/>
            <a:ext cx="7628334" cy="53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  <a:spcBef>
                <a:spcPct val="0"/>
              </a:spcBef>
            </a:pPr>
            <a:r>
              <a:rPr lang="en-US" sz="3811">
                <a:solidFill>
                  <a:srgbClr val="FFDE59"/>
                </a:solidFill>
                <a:latin typeface="League Spartan"/>
              </a:rPr>
              <a:t>INDIAN AFFAIRS DEPARTMENT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220200" y="4818302"/>
            <a:ext cx="8037030" cy="3395966"/>
            <a:chOff x="0" y="0"/>
            <a:chExt cx="2581862" cy="1090940"/>
          </a:xfrm>
        </p:grpSpPr>
        <p:sp>
          <p:nvSpPr>
            <p:cNvPr id="13" name="Freeform 13"/>
            <p:cNvSpPr/>
            <p:nvPr/>
          </p:nvSpPr>
          <p:spPr>
            <a:xfrm>
              <a:off x="41910" y="43180"/>
              <a:ext cx="2533602" cy="1042680"/>
            </a:xfrm>
            <a:custGeom>
              <a:avLst/>
              <a:gdLst/>
              <a:ahLst/>
              <a:cxnLst/>
              <a:rect l="l" t="t" r="r" b="b"/>
              <a:pathLst>
                <a:path w="2533602" h="1042680">
                  <a:moveTo>
                    <a:pt x="0" y="0"/>
                  </a:moveTo>
                  <a:lnTo>
                    <a:pt x="2533602" y="0"/>
                  </a:lnTo>
                  <a:lnTo>
                    <a:pt x="2533602" y="1042680"/>
                  </a:lnTo>
                  <a:lnTo>
                    <a:pt x="0" y="104268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5560" y="35560"/>
              <a:ext cx="2546302" cy="1055380"/>
            </a:xfrm>
            <a:custGeom>
              <a:avLst/>
              <a:gdLst/>
              <a:ahLst/>
              <a:cxnLst/>
              <a:rect l="l" t="t" r="r" b="b"/>
              <a:pathLst>
                <a:path w="2546302" h="1055380">
                  <a:moveTo>
                    <a:pt x="2546302" y="1055380"/>
                  </a:moveTo>
                  <a:lnTo>
                    <a:pt x="0" y="1055380"/>
                  </a:lnTo>
                  <a:lnTo>
                    <a:pt x="0" y="0"/>
                  </a:lnTo>
                  <a:lnTo>
                    <a:pt x="2546302" y="0"/>
                  </a:lnTo>
                  <a:lnTo>
                    <a:pt x="2546302" y="1055380"/>
                  </a:lnTo>
                  <a:close/>
                  <a:moveTo>
                    <a:pt x="12700" y="1042680"/>
                  </a:moveTo>
                  <a:lnTo>
                    <a:pt x="2533602" y="1042680"/>
                  </a:lnTo>
                  <a:lnTo>
                    <a:pt x="2533602" y="12700"/>
                  </a:lnTo>
                  <a:lnTo>
                    <a:pt x="12700" y="12700"/>
                  </a:lnTo>
                  <a:lnTo>
                    <a:pt x="12700" y="1042680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533602" cy="1042680"/>
            </a:xfrm>
            <a:custGeom>
              <a:avLst/>
              <a:gdLst/>
              <a:ahLst/>
              <a:cxnLst/>
              <a:rect l="l" t="t" r="r" b="b"/>
              <a:pathLst>
                <a:path w="2533602" h="1042680">
                  <a:moveTo>
                    <a:pt x="0" y="0"/>
                  </a:moveTo>
                  <a:lnTo>
                    <a:pt x="2533602" y="0"/>
                  </a:lnTo>
                  <a:lnTo>
                    <a:pt x="2533602" y="1042680"/>
                  </a:lnTo>
                  <a:lnTo>
                    <a:pt x="0" y="104268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881815" y="3421412"/>
            <a:ext cx="4421535" cy="53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  <a:spcBef>
                <a:spcPct val="0"/>
              </a:spcBef>
            </a:pPr>
            <a:r>
              <a:rPr lang="en-US" sz="3811">
                <a:solidFill>
                  <a:srgbClr val="FFDE59"/>
                </a:solidFill>
                <a:latin typeface="League Spartan"/>
              </a:rPr>
              <a:t>OTHER AGENCIES</a:t>
            </a:r>
          </a:p>
        </p:txBody>
      </p:sp>
      <p:sp>
        <p:nvSpPr>
          <p:cNvPr id="18" name="AutoShape 18"/>
          <p:cNvSpPr/>
          <p:nvPr/>
        </p:nvSpPr>
        <p:spPr>
          <a:xfrm>
            <a:off x="876402" y="2933700"/>
            <a:ext cx="16230600" cy="0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2C057B-D1F6-49B1-A08F-D6108CCB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7" y="4984551"/>
            <a:ext cx="7638143" cy="29540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0D980D-0952-414F-A676-C910FC03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661" y="4984551"/>
            <a:ext cx="7643699" cy="2902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3760" y="2921363"/>
            <a:ext cx="17371840" cy="35230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3563601" y="3055544"/>
            <a:ext cx="4571999" cy="5582443"/>
            <a:chOff x="0" y="0"/>
            <a:chExt cx="5553238" cy="74432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033" r="2033" b="3448"/>
            <a:stretch>
              <a:fillRect/>
            </a:stretch>
          </p:blipFill>
          <p:spPr>
            <a:xfrm>
              <a:off x="0" y="0"/>
              <a:ext cx="5553238" cy="744325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184002" y="8735522"/>
            <a:ext cx="3508954" cy="1091446"/>
            <a:chOff x="0" y="0"/>
            <a:chExt cx="2891500" cy="8993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63760" y="1924277"/>
            <a:ext cx="15174719" cy="103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8"/>
              </a:lnSpc>
            </a:pPr>
            <a:r>
              <a:rPr lang="en-US" sz="7232">
                <a:solidFill>
                  <a:srgbClr val="FFFFFF"/>
                </a:solidFill>
                <a:latin typeface="League Spartan"/>
              </a:rPr>
              <a:t>WATER &amp; WASTEWATER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95368" y="9030331"/>
            <a:ext cx="2980493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1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5328" y="1309215"/>
            <a:ext cx="13218776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TRIBAL INFRASTRUCTURE INVESTMENTS 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2764" y="3146866"/>
            <a:ext cx="6991952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ACOMA PUEBLO (2021) 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COCHITI PUEBLO (2020 -  2021)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FORT STILL APACHE TRIBE (2019,2020)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ISLETA PUEBLO (2021) 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JEMEZ PUEBLO (2021) 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JICARILLA APACHE NATION (2019, 2020)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MESCALERO APACHE TRIBE (2021) 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NAMBE PUEBLO (2019, 2020)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NAVAJO NATION (2019 – 2021)</a:t>
            </a:r>
          </a:p>
          <a:p>
            <a:pPr marL="496571" lvl="1" indent="-248285">
              <a:lnSpc>
                <a:spcPts val="2829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OHKAY OWINGEH (2019 – 2021)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64716" y="3146866"/>
            <a:ext cx="6098884" cy="3568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•PICURIS PUEBLO (2019)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Arimo"/>
              </a:rPr>
              <a:t>• </a:t>
            </a: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POJOAQUE PUEBLO (2019, 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 FELIPE PUEBLO (2019, 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 ILDEFONSO PUEBLO (2019, 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•SANDIA PUEBLO (2019)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•SANTA CLARA PUEBLO (2019, 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•SANTO DOMINGO PUEBLO (2019)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•TESUQUE PUEBLO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•ZUNI PUEBLO (2019, 2021) </a:t>
            </a:r>
          </a:p>
          <a:p>
            <a:pPr>
              <a:lnSpc>
                <a:spcPts val="2829"/>
              </a:lnSpc>
            </a:pPr>
            <a:endParaRPr lang="en-US" sz="2300" dirty="0">
              <a:solidFill>
                <a:srgbClr val="FFFFFF"/>
              </a:solidFill>
              <a:latin typeface="Arim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8700" y="8311941"/>
            <a:ext cx="6028302" cy="1181538"/>
            <a:chOff x="0" y="0"/>
            <a:chExt cx="5535883" cy="10850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35883" cy="1085025"/>
            </a:xfrm>
            <a:custGeom>
              <a:avLst/>
              <a:gdLst/>
              <a:ahLst/>
              <a:cxnLst/>
              <a:rect l="l" t="t" r="r" b="b"/>
              <a:pathLst>
                <a:path w="5535883" h="1085025">
                  <a:moveTo>
                    <a:pt x="0" y="0"/>
                  </a:moveTo>
                  <a:lnTo>
                    <a:pt x="0" y="1085025"/>
                  </a:lnTo>
                  <a:lnTo>
                    <a:pt x="5535883" y="1085025"/>
                  </a:lnTo>
                  <a:lnTo>
                    <a:pt x="5535883" y="0"/>
                  </a:lnTo>
                  <a:lnTo>
                    <a:pt x="0" y="0"/>
                  </a:lnTo>
                  <a:close/>
                  <a:moveTo>
                    <a:pt x="5474924" y="1024065"/>
                  </a:moveTo>
                  <a:lnTo>
                    <a:pt x="59690" y="1024065"/>
                  </a:lnTo>
                  <a:lnTo>
                    <a:pt x="59690" y="59690"/>
                  </a:lnTo>
                  <a:lnTo>
                    <a:pt x="5474924" y="59690"/>
                  </a:lnTo>
                  <a:lnTo>
                    <a:pt x="5474924" y="102406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174872" y="8567184"/>
            <a:ext cx="5735958" cy="92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75"/>
              </a:lnSpc>
            </a:pPr>
            <a:r>
              <a:rPr lang="en-US" sz="6464" dirty="0">
                <a:solidFill>
                  <a:srgbClr val="FFFFFF"/>
                </a:solidFill>
                <a:latin typeface="League Spartan"/>
              </a:rPr>
              <a:t>$70,951,810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0600" y="7654155"/>
            <a:ext cx="7505700" cy="52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TOTAL TRIBAL INVESTMENTS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3760" y="2920316"/>
            <a:ext cx="17295640" cy="36277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3030200" y="8736022"/>
            <a:ext cx="3508954" cy="1091446"/>
            <a:chOff x="0" y="0"/>
            <a:chExt cx="2891500" cy="8993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63760" y="8514489"/>
            <a:ext cx="6139105" cy="1033732"/>
            <a:chOff x="0" y="0"/>
            <a:chExt cx="4964074" cy="1127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4074" cy="1127622"/>
            </a:xfrm>
            <a:custGeom>
              <a:avLst/>
              <a:gdLst/>
              <a:ahLst/>
              <a:cxnLst/>
              <a:rect l="l" t="t" r="r" b="b"/>
              <a:pathLst>
                <a:path w="4964074" h="1127622">
                  <a:moveTo>
                    <a:pt x="0" y="0"/>
                  </a:moveTo>
                  <a:lnTo>
                    <a:pt x="0" y="1127622"/>
                  </a:lnTo>
                  <a:lnTo>
                    <a:pt x="4964074" y="1127622"/>
                  </a:lnTo>
                  <a:lnTo>
                    <a:pt x="4964074" y="0"/>
                  </a:lnTo>
                  <a:lnTo>
                    <a:pt x="0" y="0"/>
                  </a:lnTo>
                  <a:close/>
                  <a:moveTo>
                    <a:pt x="4903114" y="1066662"/>
                  </a:moveTo>
                  <a:lnTo>
                    <a:pt x="59690" y="1066662"/>
                  </a:lnTo>
                  <a:lnTo>
                    <a:pt x="59690" y="59690"/>
                  </a:lnTo>
                  <a:lnTo>
                    <a:pt x="4903114" y="59690"/>
                  </a:lnTo>
                  <a:lnTo>
                    <a:pt x="4903114" y="10666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11722" y="5676900"/>
            <a:ext cx="6923878" cy="29238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11722" y="3055544"/>
            <a:ext cx="6923878" cy="26199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3760" y="1924277"/>
            <a:ext cx="15174719" cy="103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8"/>
              </a:lnSpc>
            </a:pPr>
            <a:r>
              <a:rPr lang="en-US" sz="7232">
                <a:solidFill>
                  <a:srgbClr val="FFFFFF"/>
                </a:solidFill>
                <a:latin typeface="League Spartan"/>
              </a:rPr>
              <a:t>PUBLIC SAFETY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11200" y="9006478"/>
            <a:ext cx="2875169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1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5328" y="1309215"/>
            <a:ext cx="13218776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TRIBAL INFRASTRUCTURE INVESTMENTS 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5328" y="3055544"/>
            <a:ext cx="8023733" cy="4656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•LAGUNA PUEBLO (2019 - 2021)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•ISLETA PUEBLO (2019, 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•JICARILLA APACHE NATION (2021)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•MESCALERO APACHE TRIBE (2021)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•NAVAJO NATION (2019 - 2021)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•NAVAJO PREP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•SANDIA PUEBLO (2019 - 2021)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•SANTA ANA PUEBLO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•SANTA FE INDIAN SCHOOL (2019-2020)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•ZIA PUEBLO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•OHKAY OWINGEH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•NAMBE PUEBLO (2020)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•TAOS PUEBLO (2019 - 2021)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495440"/>
            <a:ext cx="5679454" cy="92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3"/>
              </a:lnSpc>
            </a:pPr>
            <a:r>
              <a:rPr lang="en-US" sz="6399" dirty="0">
                <a:solidFill>
                  <a:srgbClr val="FFFFFF"/>
                </a:solidFill>
                <a:latin typeface="League Spartan"/>
              </a:rPr>
              <a:t>$42,911,786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328" y="7809097"/>
            <a:ext cx="734584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TOTAL TRIBAL INVESTMENTS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760" y="2956593"/>
            <a:ext cx="17371840" cy="1416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3411200" y="8545817"/>
            <a:ext cx="3508954" cy="1091446"/>
            <a:chOff x="0" y="0"/>
            <a:chExt cx="2891500" cy="8993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34099" y="8039100"/>
            <a:ext cx="6235920" cy="1509121"/>
            <a:chOff x="0" y="0"/>
            <a:chExt cx="5019410" cy="1127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19410" cy="1127622"/>
            </a:xfrm>
            <a:custGeom>
              <a:avLst/>
              <a:gdLst/>
              <a:ahLst/>
              <a:cxnLst/>
              <a:rect l="l" t="t" r="r" b="b"/>
              <a:pathLst>
                <a:path w="5019410" h="1127622">
                  <a:moveTo>
                    <a:pt x="0" y="0"/>
                  </a:moveTo>
                  <a:lnTo>
                    <a:pt x="0" y="1127622"/>
                  </a:lnTo>
                  <a:lnTo>
                    <a:pt x="5019410" y="1127622"/>
                  </a:lnTo>
                  <a:lnTo>
                    <a:pt x="5019410" y="0"/>
                  </a:lnTo>
                  <a:lnTo>
                    <a:pt x="0" y="0"/>
                  </a:lnTo>
                  <a:close/>
                  <a:moveTo>
                    <a:pt x="4958450" y="1066662"/>
                  </a:moveTo>
                  <a:lnTo>
                    <a:pt x="59690" y="1066662"/>
                  </a:lnTo>
                  <a:lnTo>
                    <a:pt x="59690" y="59690"/>
                  </a:lnTo>
                  <a:lnTo>
                    <a:pt x="4958450" y="59690"/>
                  </a:lnTo>
                  <a:lnTo>
                    <a:pt x="4958450" y="10666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752" b="752"/>
          <a:stretch>
            <a:fillRect/>
          </a:stretch>
        </p:blipFill>
        <p:spPr>
          <a:xfrm>
            <a:off x="11963401" y="3055544"/>
            <a:ext cx="6172199" cy="53071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3760" y="1924277"/>
            <a:ext cx="15174719" cy="103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8"/>
              </a:lnSpc>
            </a:pPr>
            <a:r>
              <a:rPr lang="en-US" sz="7232">
                <a:solidFill>
                  <a:srgbClr val="FFFFFF"/>
                </a:solidFill>
                <a:latin typeface="League Spartan"/>
              </a:rPr>
              <a:t>EDUCATION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92200" y="8861449"/>
            <a:ext cx="3027569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1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4098" y="1279260"/>
            <a:ext cx="13218776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TRIBAL INFRASTRUCTURE INVESTMENTS 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3760" y="3085499"/>
            <a:ext cx="5846367" cy="2860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</a:t>
            </a: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DINE COLLEGE (2019, 2021 )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•INSTITUTE OF AMERICAN INDIAN ARTS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</a:t>
            </a:r>
            <a:r>
              <a:rPr lang="en-US" sz="2300" dirty="0">
                <a:solidFill>
                  <a:srgbClr val="FFFFFF"/>
                </a:solidFill>
                <a:latin typeface="League Spartan"/>
              </a:rPr>
              <a:t>JEMEZ PUEBLO (2019 - 2021)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•JICARILLA APACHE NATION</a:t>
            </a: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•MESCALERO APACHE TRIBE (2019)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•NAVAJO NATION (2019 )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•NAVAJO PREP (2021 )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•NAVAJO TECH. UNIVERSITY (2019 )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8648" y="8531753"/>
            <a:ext cx="5371479" cy="92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3"/>
              </a:lnSpc>
            </a:pPr>
            <a:r>
              <a:rPr lang="en-US" sz="6399" dirty="0">
                <a:solidFill>
                  <a:srgbClr val="FFFFFF"/>
                </a:solidFill>
                <a:latin typeface="League Spartan"/>
              </a:rPr>
              <a:t>$17,552,735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3826" y="7353300"/>
            <a:ext cx="7403358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TOTAL TRIBAL INVESTMENTS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4718597F-36DA-4B8A-BFFC-48FE775AA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74" y="3138010"/>
            <a:ext cx="6127011" cy="29356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760" y="2956593"/>
            <a:ext cx="17295640" cy="46754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429525" y="8261734"/>
            <a:ext cx="3508954" cy="1091446"/>
            <a:chOff x="0" y="0"/>
            <a:chExt cx="2891500" cy="8993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78757" y="8179806"/>
            <a:ext cx="6001724" cy="1368416"/>
            <a:chOff x="0" y="0"/>
            <a:chExt cx="4945629" cy="1127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45629" cy="1127622"/>
            </a:xfrm>
            <a:custGeom>
              <a:avLst/>
              <a:gdLst/>
              <a:ahLst/>
              <a:cxnLst/>
              <a:rect l="l" t="t" r="r" b="b"/>
              <a:pathLst>
                <a:path w="4945629" h="1127622">
                  <a:moveTo>
                    <a:pt x="0" y="0"/>
                  </a:moveTo>
                  <a:lnTo>
                    <a:pt x="0" y="1127622"/>
                  </a:lnTo>
                  <a:lnTo>
                    <a:pt x="4945629" y="1127622"/>
                  </a:lnTo>
                  <a:lnTo>
                    <a:pt x="4945629" y="0"/>
                  </a:lnTo>
                  <a:lnTo>
                    <a:pt x="0" y="0"/>
                  </a:lnTo>
                  <a:close/>
                  <a:moveTo>
                    <a:pt x="4884669" y="1066662"/>
                  </a:moveTo>
                  <a:lnTo>
                    <a:pt x="59690" y="1066662"/>
                  </a:lnTo>
                  <a:lnTo>
                    <a:pt x="59690" y="59690"/>
                  </a:lnTo>
                  <a:lnTo>
                    <a:pt x="4884669" y="59690"/>
                  </a:lnTo>
                  <a:lnTo>
                    <a:pt x="4884669" y="10666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79847" y="3145152"/>
            <a:ext cx="7979554" cy="463408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3760" y="1924277"/>
            <a:ext cx="15174719" cy="103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8"/>
              </a:lnSpc>
            </a:pPr>
            <a:r>
              <a:rPr lang="en-US" sz="7232">
                <a:solidFill>
                  <a:srgbClr val="FFFFFF"/>
                </a:solidFill>
                <a:latin typeface="League Spartan"/>
              </a:rPr>
              <a:t>HEALTH &amp; WELLNESS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77800" y="8532189"/>
            <a:ext cx="2841008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1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3760" y="1286879"/>
            <a:ext cx="13218776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TRIBAL INFRASTRUCTURE INVESTMENTS 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454" y="3243088"/>
            <a:ext cx="5642546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•ACOMA PUEBLO (2019)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•NAMBE PUEBLO (2019 - 2021)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•PICURIS PUEBLO (2020)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•POJOAQUE PUEBLO (2019 - 2021)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•OHKAY OWINGEH (2021)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•SANTA CLARA PUEBLO (2019)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 FELIPE PUEBLO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•TAOS PUEBLO (2021)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0899" y="8465800"/>
            <a:ext cx="5231768" cy="92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3"/>
              </a:lnSpc>
            </a:pPr>
            <a:r>
              <a:rPr lang="en-US" sz="6399">
                <a:solidFill>
                  <a:srgbClr val="FFFFFF"/>
                </a:solidFill>
                <a:latin typeface="League Spartan"/>
              </a:rPr>
              <a:t>$7,494,061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8757" y="7520474"/>
            <a:ext cx="7322420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>
                <a:solidFill>
                  <a:srgbClr val="FFDE59"/>
                </a:solidFill>
                <a:latin typeface="League Spartan"/>
              </a:rPr>
              <a:t>TOTAL TRIBAL INVESTMENTS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3760" y="2913739"/>
            <a:ext cx="17295640" cy="42854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659883" y="8648700"/>
            <a:ext cx="3508954" cy="1091446"/>
            <a:chOff x="0" y="0"/>
            <a:chExt cx="2891500" cy="8993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78757" y="8179806"/>
            <a:ext cx="6339118" cy="1291235"/>
            <a:chOff x="0" y="0"/>
            <a:chExt cx="5535883" cy="1127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35883" cy="1127622"/>
            </a:xfrm>
            <a:custGeom>
              <a:avLst/>
              <a:gdLst/>
              <a:ahLst/>
              <a:cxnLst/>
              <a:rect l="l" t="t" r="r" b="b"/>
              <a:pathLst>
                <a:path w="5535883" h="1127622">
                  <a:moveTo>
                    <a:pt x="0" y="0"/>
                  </a:moveTo>
                  <a:lnTo>
                    <a:pt x="0" y="1127622"/>
                  </a:lnTo>
                  <a:lnTo>
                    <a:pt x="5535883" y="1127622"/>
                  </a:lnTo>
                  <a:lnTo>
                    <a:pt x="5535883" y="0"/>
                  </a:lnTo>
                  <a:lnTo>
                    <a:pt x="0" y="0"/>
                  </a:lnTo>
                  <a:close/>
                  <a:moveTo>
                    <a:pt x="5474924" y="1066662"/>
                  </a:moveTo>
                  <a:lnTo>
                    <a:pt x="59690" y="1066662"/>
                  </a:lnTo>
                  <a:lnTo>
                    <a:pt x="59690" y="59690"/>
                  </a:lnTo>
                  <a:lnTo>
                    <a:pt x="5474924" y="59690"/>
                  </a:lnTo>
                  <a:lnTo>
                    <a:pt x="5474924" y="10666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63760" y="1924277"/>
            <a:ext cx="17100240" cy="103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8"/>
              </a:lnSpc>
            </a:pPr>
            <a:r>
              <a:rPr lang="en-US" sz="7232">
                <a:solidFill>
                  <a:srgbClr val="FFFFFF"/>
                </a:solidFill>
                <a:latin typeface="League Spartan"/>
              </a:rPr>
              <a:t>BROADBAND &amp; COMMUNICATIONS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06400" y="8926238"/>
            <a:ext cx="2819400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1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3760" y="1307799"/>
            <a:ext cx="13218776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TRIBAL INFRASTRUCTURE INVESTMENTS 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454" y="3243088"/>
            <a:ext cx="5626894" cy="429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•ACOMA PUEBLO (2021)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•COCHITI PUEBLO (2020)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•ISLETA PUEBLO (2020)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•JEMEZ PUEBLO (2019)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•JICARILLA APACHE NATION (2019)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•NAMBE PUEBLO(2021)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•NAVAJO NATION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•POJOAQUE PUEBLO (2021)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 ILDEFONSO PUEBLO (2021)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•SANTA FE INDIAN SCHOOL(2021) </a:t>
            </a:r>
          </a:p>
          <a:p>
            <a:pPr>
              <a:lnSpc>
                <a:spcPts val="2829"/>
              </a:lnSpc>
            </a:pPr>
            <a:endParaRPr lang="en-US" sz="2300" dirty="0">
              <a:solidFill>
                <a:srgbClr val="FFFFFF"/>
              </a:solidFill>
              <a:latin typeface="League Spartan" panose="020B0604020202020204" charset="0"/>
            </a:endParaRPr>
          </a:p>
          <a:p>
            <a:pPr>
              <a:lnSpc>
                <a:spcPts val="2829"/>
              </a:lnSpc>
            </a:pPr>
            <a:endParaRPr lang="en-US" sz="2300" dirty="0">
              <a:solidFill>
                <a:srgbClr val="FFFFFF"/>
              </a:solidFill>
              <a:latin typeface="League Spartan" panose="020B060402020202020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30899" y="8465800"/>
            <a:ext cx="5567533" cy="92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3"/>
              </a:lnSpc>
            </a:pPr>
            <a:r>
              <a:rPr lang="en-US" sz="6399" dirty="0">
                <a:solidFill>
                  <a:srgbClr val="FFFFFF"/>
                </a:solidFill>
                <a:latin typeface="League Spartan"/>
              </a:rPr>
              <a:t>$13,537,843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8757" y="7520474"/>
            <a:ext cx="7322420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>
                <a:solidFill>
                  <a:srgbClr val="FFDE59"/>
                </a:solidFill>
                <a:latin typeface="League Spartan"/>
              </a:rPr>
              <a:t>TOTAL TRIBAL INVESTMENTS</a:t>
            </a:r>
          </a:p>
        </p:txBody>
      </p:sp>
      <p:pic>
        <p:nvPicPr>
          <p:cNvPr id="14" name="Picture 13" descr="A map of the area&#10;&#10;Description automatically generated with low confidence">
            <a:extLst>
              <a:ext uri="{FF2B5EF4-FFF2-40B4-BE49-F238E27FC236}">
                <a16:creationId xmlns:a16="http://schemas.microsoft.com/office/drawing/2014/main" id="{7518F1C5-36CA-4AE2-9ED5-975ADD60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55544"/>
            <a:ext cx="7620000" cy="53626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3760" y="2914049"/>
            <a:ext cx="17143240" cy="42544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01871" y="3035185"/>
            <a:ext cx="6405129" cy="304538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7820" y="4803643"/>
            <a:ext cx="4408882" cy="71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5"/>
              </a:lnSpc>
            </a:pPr>
            <a:r>
              <a:rPr lang="en-US" sz="4968" dirty="0">
                <a:solidFill>
                  <a:srgbClr val="FFFFFF"/>
                </a:solidFill>
                <a:latin typeface="League Spartan"/>
              </a:rPr>
              <a:t>$6,900,000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4454" y="7216540"/>
            <a:ext cx="5623917" cy="211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•ACOMA PUEBLO (2019)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 FELIPE PUEBLO (2021)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•SANTA ANA PUEBLO (2019 - 2021) 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•NAVAJO NATION (2020 - 2021)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•SANTO DOMINGO PUELBO (2021) </a:t>
            </a:r>
          </a:p>
          <a:p>
            <a:pPr>
              <a:lnSpc>
                <a:spcPts val="2829"/>
              </a:lnSpc>
            </a:pPr>
            <a:endParaRPr lang="en-US" sz="1200" dirty="0">
              <a:solidFill>
                <a:srgbClr val="FFFFFF"/>
              </a:solidFill>
              <a:latin typeface="Arimo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63760" y="4652877"/>
            <a:ext cx="4368426" cy="868580"/>
            <a:chOff x="0" y="0"/>
            <a:chExt cx="4388925" cy="9435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88926" cy="943542"/>
            </a:xfrm>
            <a:custGeom>
              <a:avLst/>
              <a:gdLst/>
              <a:ahLst/>
              <a:cxnLst/>
              <a:rect l="l" t="t" r="r" b="b"/>
              <a:pathLst>
                <a:path w="4388926" h="943542">
                  <a:moveTo>
                    <a:pt x="0" y="0"/>
                  </a:moveTo>
                  <a:lnTo>
                    <a:pt x="0" y="943542"/>
                  </a:lnTo>
                  <a:lnTo>
                    <a:pt x="4388926" y="943542"/>
                  </a:lnTo>
                  <a:lnTo>
                    <a:pt x="4388926" y="0"/>
                  </a:lnTo>
                  <a:lnTo>
                    <a:pt x="0" y="0"/>
                  </a:lnTo>
                  <a:close/>
                  <a:moveTo>
                    <a:pt x="4327965" y="882582"/>
                  </a:moveTo>
                  <a:lnTo>
                    <a:pt x="59690" y="882582"/>
                  </a:lnTo>
                  <a:lnTo>
                    <a:pt x="59690" y="59690"/>
                  </a:lnTo>
                  <a:lnTo>
                    <a:pt x="4327965" y="59690"/>
                  </a:lnTo>
                  <a:lnTo>
                    <a:pt x="4327965" y="8825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60790" y="9079158"/>
            <a:ext cx="4368426" cy="939135"/>
            <a:chOff x="0" y="0"/>
            <a:chExt cx="4388925" cy="9435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88926" cy="943542"/>
            </a:xfrm>
            <a:custGeom>
              <a:avLst/>
              <a:gdLst/>
              <a:ahLst/>
              <a:cxnLst/>
              <a:rect l="l" t="t" r="r" b="b"/>
              <a:pathLst>
                <a:path w="4388926" h="943542">
                  <a:moveTo>
                    <a:pt x="0" y="0"/>
                  </a:moveTo>
                  <a:lnTo>
                    <a:pt x="0" y="943542"/>
                  </a:lnTo>
                  <a:lnTo>
                    <a:pt x="4388926" y="943542"/>
                  </a:lnTo>
                  <a:lnTo>
                    <a:pt x="4388926" y="0"/>
                  </a:lnTo>
                  <a:lnTo>
                    <a:pt x="0" y="0"/>
                  </a:lnTo>
                  <a:close/>
                  <a:moveTo>
                    <a:pt x="4327965" y="882582"/>
                  </a:moveTo>
                  <a:lnTo>
                    <a:pt x="59690" y="882582"/>
                  </a:lnTo>
                  <a:lnTo>
                    <a:pt x="59690" y="59690"/>
                  </a:lnTo>
                  <a:lnTo>
                    <a:pt x="4327965" y="59690"/>
                  </a:lnTo>
                  <a:lnTo>
                    <a:pt x="4327965" y="8825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01871" y="6438900"/>
            <a:ext cx="6405129" cy="34776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27961" y="1928843"/>
            <a:ext cx="17100240" cy="103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8"/>
              </a:lnSpc>
            </a:pPr>
            <a:r>
              <a:rPr lang="en-US" sz="7232" dirty="0">
                <a:solidFill>
                  <a:srgbClr val="FFFFFF"/>
                </a:solidFill>
                <a:latin typeface="League Spartan"/>
              </a:rPr>
              <a:t>HOUSING &amp; UTILITIES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7961" y="1346260"/>
            <a:ext cx="13218776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TRIBAL INFRASTRUCTURE INVESTMENTS 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5328" y="3558482"/>
            <a:ext cx="6662389" cy="1065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</a:t>
            </a: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NAVAJO NATION (2019 -2021)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 SANTO DOMINGO PUEBLO (2020 - 2021)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</a:t>
            </a: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TAOS PUEBLO (2019 -2021)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598" y="3045521"/>
            <a:ext cx="808983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TOTAL HOUSING INVESTMENTS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5328" y="6548247"/>
            <a:ext cx="8061103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>
                <a:solidFill>
                  <a:srgbClr val="FFDE59"/>
                </a:solidFill>
                <a:latin typeface="League Spartan"/>
              </a:rPr>
              <a:t>TOTAL UTILITY INVESTMENTS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4850" y="9300478"/>
            <a:ext cx="4408882" cy="71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5"/>
              </a:lnSpc>
            </a:pPr>
            <a:r>
              <a:rPr lang="en-US" sz="4968" dirty="0">
                <a:solidFill>
                  <a:srgbClr val="FFFFFF"/>
                </a:solidFill>
                <a:latin typeface="League Spartan"/>
              </a:rPr>
              <a:t>$12,362,477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26598" y="6210300"/>
            <a:ext cx="17037402" cy="21034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760" y="2956592"/>
            <a:ext cx="17295640" cy="9649"/>
          </a:xfrm>
          <a:prstGeom prst="line">
            <a:avLst/>
          </a:prstGeom>
          <a:ln w="476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763760" y="3209745"/>
            <a:ext cx="6117431" cy="246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/>
              </a:rPr>
              <a:t>•ACOMA PUEBLO (2019 -2021)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•INDIAN PUEBLO CULTURAL CENTER (2019, 2021)</a:t>
            </a:r>
            <a:endParaRPr lang="en-US" sz="2300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•NAVAJO NATION (2019) </a:t>
            </a:r>
            <a:endParaRPr lang="en-US" sz="2300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•SAN ILDEFONSO PUEBLO (2019 -2021) </a:t>
            </a:r>
          </a:p>
          <a:p>
            <a:pPr>
              <a:lnSpc>
                <a:spcPts val="2829"/>
              </a:lnSpc>
            </a:pPr>
            <a:r>
              <a:rPr lang="en-US" sz="2300" dirty="0">
                <a:solidFill>
                  <a:srgbClr val="FFFFFF"/>
                </a:solidFill>
                <a:latin typeface="League Spartan" panose="020B0604020202020204" charset="0"/>
              </a:rPr>
              <a:t>•TAOS PUEBLO (2019)  </a:t>
            </a:r>
          </a:p>
          <a:p>
            <a:pPr>
              <a:lnSpc>
                <a:spcPts val="2829"/>
              </a:lnSpc>
            </a:pPr>
            <a:endParaRPr lang="en-US" sz="1200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2829"/>
              </a:lnSpc>
            </a:pPr>
            <a:endParaRPr lang="en-US" sz="1200" dirty="0">
              <a:solidFill>
                <a:srgbClr val="FFFFFF"/>
              </a:solidFill>
              <a:latin typeface="Arimo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55328" y="8191500"/>
            <a:ext cx="4368426" cy="939135"/>
            <a:chOff x="0" y="0"/>
            <a:chExt cx="4388925" cy="9435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88926" cy="943542"/>
            </a:xfrm>
            <a:custGeom>
              <a:avLst/>
              <a:gdLst/>
              <a:ahLst/>
              <a:cxnLst/>
              <a:rect l="l" t="t" r="r" b="b"/>
              <a:pathLst>
                <a:path w="4388926" h="943542">
                  <a:moveTo>
                    <a:pt x="0" y="0"/>
                  </a:moveTo>
                  <a:lnTo>
                    <a:pt x="0" y="943542"/>
                  </a:lnTo>
                  <a:lnTo>
                    <a:pt x="4388926" y="943542"/>
                  </a:lnTo>
                  <a:lnTo>
                    <a:pt x="4388926" y="0"/>
                  </a:lnTo>
                  <a:lnTo>
                    <a:pt x="0" y="0"/>
                  </a:lnTo>
                  <a:close/>
                  <a:moveTo>
                    <a:pt x="4327965" y="882582"/>
                  </a:moveTo>
                  <a:lnTo>
                    <a:pt x="59690" y="882582"/>
                  </a:lnTo>
                  <a:lnTo>
                    <a:pt x="59690" y="59690"/>
                  </a:lnTo>
                  <a:lnTo>
                    <a:pt x="4327965" y="59690"/>
                  </a:lnTo>
                  <a:lnTo>
                    <a:pt x="4327965" y="8825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63760" y="1924277"/>
            <a:ext cx="17100240" cy="103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8"/>
              </a:lnSpc>
            </a:pPr>
            <a:r>
              <a:rPr lang="en-US" sz="7232">
                <a:solidFill>
                  <a:srgbClr val="FFFFFF"/>
                </a:solidFill>
                <a:latin typeface="League Spartan"/>
              </a:rPr>
              <a:t>ECONOMIC DEVELOPMENT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3760" y="1317447"/>
            <a:ext cx="13218776" cy="5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TRIBAL INFRASTRUCTURE INVESTMENTS 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3760" y="7295254"/>
            <a:ext cx="12479672" cy="52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3611" dirty="0">
                <a:solidFill>
                  <a:srgbClr val="FFDE59"/>
                </a:solidFill>
                <a:latin typeface="League Spartan"/>
              </a:rPr>
              <a:t>TOTAL ECONOMIC DEVELOPMENT INVESTMENTS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8387599"/>
            <a:ext cx="4408882" cy="71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5"/>
              </a:lnSpc>
            </a:pPr>
            <a:r>
              <a:rPr lang="en-US" sz="4968" dirty="0">
                <a:solidFill>
                  <a:srgbClr val="FFFFFF"/>
                </a:solidFill>
                <a:latin typeface="League Spartan"/>
              </a:rPr>
              <a:t>$13,428,973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CEF1DA74-82E1-4CA2-850A-46886C1AA9B4}"/>
              </a:ext>
            </a:extLst>
          </p:cNvPr>
          <p:cNvGrpSpPr/>
          <p:nvPr/>
        </p:nvGrpSpPr>
        <p:grpSpPr>
          <a:xfrm>
            <a:off x="13792200" y="8071426"/>
            <a:ext cx="3508954" cy="1033732"/>
            <a:chOff x="0" y="0"/>
            <a:chExt cx="2891500" cy="899389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B8B49061-F88F-4669-8336-BA821F0405D3}"/>
                </a:ext>
              </a:extLst>
            </p:cNvPr>
            <p:cNvSpPr/>
            <p:nvPr/>
          </p:nvSpPr>
          <p:spPr>
            <a:xfrm>
              <a:off x="0" y="0"/>
              <a:ext cx="2891500" cy="899389"/>
            </a:xfrm>
            <a:custGeom>
              <a:avLst/>
              <a:gdLst/>
              <a:ahLst/>
              <a:cxnLst/>
              <a:rect l="l" t="t" r="r" b="b"/>
              <a:pathLst>
                <a:path w="2891500" h="899389">
                  <a:moveTo>
                    <a:pt x="0" y="0"/>
                  </a:moveTo>
                  <a:lnTo>
                    <a:pt x="0" y="899389"/>
                  </a:lnTo>
                  <a:lnTo>
                    <a:pt x="2891500" y="899389"/>
                  </a:lnTo>
                  <a:lnTo>
                    <a:pt x="2891500" y="0"/>
                  </a:lnTo>
                  <a:lnTo>
                    <a:pt x="0" y="0"/>
                  </a:lnTo>
                  <a:close/>
                  <a:moveTo>
                    <a:pt x="2830540" y="838429"/>
                  </a:moveTo>
                  <a:lnTo>
                    <a:pt x="59690" y="838429"/>
                  </a:lnTo>
                  <a:lnTo>
                    <a:pt x="59690" y="59690"/>
                  </a:lnTo>
                  <a:lnTo>
                    <a:pt x="2830540" y="59690"/>
                  </a:lnTo>
                  <a:lnTo>
                    <a:pt x="2830540" y="8384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D67AFC-CFEE-422E-8818-9E42174B26B1}"/>
              </a:ext>
            </a:extLst>
          </p:cNvPr>
          <p:cNvSpPr txBox="1"/>
          <p:nvPr/>
        </p:nvSpPr>
        <p:spPr>
          <a:xfrm>
            <a:off x="14074104" y="8267700"/>
            <a:ext cx="3124200" cy="64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30"/>
              </a:lnSpc>
            </a:pPr>
            <a:r>
              <a:rPr lang="en-US" sz="3810" dirty="0">
                <a:solidFill>
                  <a:srgbClr val="FFFFFF"/>
                </a:solidFill>
                <a:latin typeface="League Spartan"/>
              </a:rPr>
              <a:t>2019-2021</a:t>
            </a:r>
          </a:p>
        </p:txBody>
      </p:sp>
      <p:pic>
        <p:nvPicPr>
          <p:cNvPr id="14" name="Picture 13" descr="A picture containing text, indoor, wall, kitchen&#10;&#10;Description automatically generated">
            <a:extLst>
              <a:ext uri="{FF2B5EF4-FFF2-40B4-BE49-F238E27FC236}">
                <a16:creationId xmlns:a16="http://schemas.microsoft.com/office/drawing/2014/main" id="{D574EF66-25C6-4EC1-B60B-758FA7E5B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1" y="3055544"/>
            <a:ext cx="5334000" cy="48311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{6955D085-6A3A-1D40-8F69-AEEB220CC7B0}tf10001120</Template>
  <TotalTime>929</TotalTime>
  <Words>617</Words>
  <Application>Microsoft Macintosh PowerPoint</Application>
  <PresentationFormat>Custom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Arimo</vt:lpstr>
      <vt:lpstr>Gill Sans MT</vt:lpstr>
      <vt:lpstr>League Spartan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MLG TIF V2-Clean</dc:title>
  <dc:creator>Lawrence John</dc:creator>
  <cp:lastModifiedBy>P D</cp:lastModifiedBy>
  <cp:revision>67</cp:revision>
  <dcterms:created xsi:type="dcterms:W3CDTF">2006-08-16T00:00:00Z</dcterms:created>
  <dcterms:modified xsi:type="dcterms:W3CDTF">2021-08-18T03:32:01Z</dcterms:modified>
  <dc:identifier>DAEm1DWgs04</dc:identifier>
</cp:coreProperties>
</file>