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258" r:id="rId3"/>
    <p:sldId id="279" r:id="rId4"/>
    <p:sldId id="304" r:id="rId5"/>
    <p:sldId id="302" r:id="rId6"/>
    <p:sldId id="305" r:id="rId7"/>
    <p:sldId id="306" r:id="rId8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39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80667" autoAdjust="0"/>
  </p:normalViewPr>
  <p:slideViewPr>
    <p:cSldViewPr snapToGrid="0">
      <p:cViewPr varScale="1">
        <p:scale>
          <a:sx n="36" d="100"/>
          <a:sy n="36" d="100"/>
        </p:scale>
        <p:origin x="1164" y="4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2491" y="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876DF983-1557-461B-8748-694F6EB1A24F}" type="datetimeFigureOut">
              <a:rPr lang="en-US" smtClean="0"/>
              <a:t>8/18/2021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20B4DC5F-5E88-443A-9870-C89246C848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14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28663" y="1169988"/>
            <a:ext cx="5619750" cy="31607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D7284-0F18-4032-909F-D5339824E20E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996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4DC5F-5E88-443A-9870-C89246C8482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847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4DC5F-5E88-443A-9870-C89246C8482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267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4DC5F-5E88-443A-9870-C89246C8482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14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B4DC5F-5E88-443A-9870-C89246C8482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6535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4DC5F-5E88-443A-9870-C89246C8482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917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189" indent="0" algn="ctr">
              <a:buNone/>
              <a:defRPr sz="2400"/>
            </a:lvl2pPr>
            <a:lvl3pPr marL="914377" indent="0" algn="ctr">
              <a:buNone/>
              <a:defRPr sz="2400"/>
            </a:lvl3pPr>
            <a:lvl4pPr marL="1371566" indent="0" algn="ctr">
              <a:buNone/>
              <a:defRPr sz="2000"/>
            </a:lvl4pPr>
            <a:lvl5pPr marL="1828754" indent="0" algn="ctr">
              <a:buNone/>
              <a:defRPr sz="2000"/>
            </a:lvl5pPr>
            <a:lvl6pPr marL="2285943" indent="0" algn="ctr">
              <a:buNone/>
              <a:defRPr sz="2000"/>
            </a:lvl6pPr>
            <a:lvl7pPr marL="2743131" indent="0" algn="ctr">
              <a:buNone/>
              <a:defRPr sz="2000"/>
            </a:lvl7pPr>
            <a:lvl8pPr marL="3200320" indent="0" algn="ctr">
              <a:buNone/>
              <a:defRPr sz="2000"/>
            </a:lvl8pPr>
            <a:lvl9pPr marL="3657509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D6532-3810-4596-A46C-D49D3A3818EF}" type="datetime1">
              <a:rPr lang="en-US" smtClean="0"/>
              <a:pPr/>
              <a:t>8/18/2021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808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1426-0746-43DC-9B6F-5E60E6B11F54}" type="datetime1">
              <a:rPr lang="en-US" smtClean="0"/>
              <a:pPr/>
              <a:t>8/18/2021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61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14780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CCC27-1E44-4712-BB3B-97BFB908797D}" type="datetime1">
              <a:rPr lang="en-US" smtClean="0"/>
              <a:pPr/>
              <a:t>8/18/2021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99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189" indent="0" algn="ctr">
              <a:buNone/>
              <a:defRPr sz="2400"/>
            </a:lvl2pPr>
            <a:lvl3pPr marL="914377" indent="0" algn="ctr">
              <a:buNone/>
              <a:defRPr sz="2400"/>
            </a:lvl3pPr>
            <a:lvl4pPr marL="1371566" indent="0" algn="ctr">
              <a:buNone/>
              <a:defRPr sz="2000"/>
            </a:lvl4pPr>
            <a:lvl5pPr marL="1828754" indent="0" algn="ctr">
              <a:buNone/>
              <a:defRPr sz="2000"/>
            </a:lvl5pPr>
            <a:lvl6pPr marL="2285943" indent="0" algn="ctr">
              <a:buNone/>
              <a:defRPr sz="2000"/>
            </a:lvl6pPr>
            <a:lvl7pPr marL="2743131" indent="0" algn="ctr">
              <a:buNone/>
              <a:defRPr sz="2000"/>
            </a:lvl7pPr>
            <a:lvl8pPr marL="3200320" indent="0" algn="ctr">
              <a:buNone/>
              <a:defRPr sz="2000"/>
            </a:lvl8pPr>
            <a:lvl9pPr marL="3657509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D6532-3810-4596-A46C-D49D3A3818EF}" type="datetime1">
              <a:rPr lang="en-US" smtClean="0"/>
              <a:pPr/>
              <a:t>8/18/2021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56036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D4AB-BBB7-4563-B138-4B2EB0295D8E}" type="datetime1">
              <a:rPr lang="en-US" smtClean="0"/>
              <a:pPr/>
              <a:t>8/18/2021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513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78879-5E65-4A28-89F6-22D59C38714C}" type="datetime1">
              <a:rPr lang="en-US" smtClean="0"/>
              <a:pPr/>
              <a:t>8/18/2021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94194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368B-3F5F-41EF-AA05-6E9E00BA3437}" type="datetime1">
              <a:rPr lang="en-US" smtClean="0"/>
              <a:pPr/>
              <a:t>8/18/2021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327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C7A7-F1AB-42B3-8F95-4638C017BABC}" type="datetime1">
              <a:rPr lang="en-US" smtClean="0"/>
              <a:pPr/>
              <a:t>8/18/2021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6458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BC98-0DDC-4359-8D2A-B592EC6B58B0}" type="datetime1">
              <a:rPr lang="en-US" smtClean="0"/>
              <a:pPr/>
              <a:t>8/18/2021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8794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E0F62-029D-4598-B40E-204E1EBFCE2A}" type="datetime1">
              <a:rPr lang="en-US" smtClean="0"/>
              <a:pPr/>
              <a:t>8/18/2021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5639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3" y="6459787"/>
            <a:ext cx="2618511" cy="365125"/>
          </a:xfrm>
        </p:spPr>
        <p:txBody>
          <a:bodyPr/>
          <a:lstStyle>
            <a:lvl1pPr algn="l">
              <a:defRPr/>
            </a:lvl1pPr>
          </a:lstStyle>
          <a:p>
            <a:fld id="{45C976AD-B0AD-406B-9D92-249E894B7173}" type="datetime1">
              <a:rPr lang="en-US" smtClean="0"/>
              <a:pPr/>
              <a:t>8/18/2021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7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153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D4AB-BBB7-4563-B138-4B2EB0295D8E}" type="datetime1">
              <a:rPr lang="en-US" smtClean="0"/>
              <a:pPr/>
              <a:t>8/18/2021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684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7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F17C-2232-41CD-B0B5-65534F7B9823}" type="datetime1">
              <a:rPr lang="en-US" smtClean="0"/>
              <a:pPr/>
              <a:t>8/18/2021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2604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1426-0746-43DC-9B6F-5E60E6B11F54}" type="datetime1">
              <a:rPr lang="en-US" smtClean="0"/>
              <a:pPr/>
              <a:t>8/18/2021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8820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14780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CCC27-1E44-4712-BB3B-97BFB908797D}" type="datetime1">
              <a:rPr lang="en-US" smtClean="0"/>
              <a:pPr/>
              <a:t>8/18/2021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24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78879-5E65-4A28-89F6-22D59C38714C}" type="datetime1">
              <a:rPr lang="en-US" smtClean="0"/>
              <a:pPr/>
              <a:t>8/18/2021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8813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368B-3F5F-41EF-AA05-6E9E00BA3437}" type="datetime1">
              <a:rPr lang="en-US" smtClean="0"/>
              <a:pPr/>
              <a:t>8/18/2021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003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C7A7-F1AB-42B3-8F95-4638C017BABC}" type="datetime1">
              <a:rPr lang="en-US" smtClean="0"/>
              <a:pPr/>
              <a:t>8/18/2021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210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BC98-0DDC-4359-8D2A-B592EC6B58B0}" type="datetime1">
              <a:rPr lang="en-US" smtClean="0"/>
              <a:pPr/>
              <a:t>8/18/2021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315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E0F62-029D-4598-B40E-204E1EBFCE2A}" type="datetime1">
              <a:rPr lang="en-US" smtClean="0"/>
              <a:pPr/>
              <a:t>8/18/2021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483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3" y="6459787"/>
            <a:ext cx="2618511" cy="365125"/>
          </a:xfrm>
        </p:spPr>
        <p:txBody>
          <a:bodyPr/>
          <a:lstStyle>
            <a:lvl1pPr algn="l">
              <a:defRPr/>
            </a:lvl1pPr>
          </a:lstStyle>
          <a:p>
            <a:fld id="{45C976AD-B0AD-406B-9D92-249E894B7173}" type="datetime1">
              <a:rPr lang="en-US" smtClean="0"/>
              <a:pPr/>
              <a:t>8/18/2021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7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557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7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F17C-2232-41CD-B0B5-65534F7B9823}" type="datetime1">
              <a:rPr lang="en-US" smtClean="0"/>
              <a:pPr/>
              <a:t>8/18/2021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082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defTabSz="457189"/>
            <a:fld id="{5ADE9B94-443B-4E45-8D59-74EB6969F1B4}" type="datetime1">
              <a:rPr lang="en-US" smtClean="0"/>
              <a:pPr defTabSz="457189"/>
              <a:t>8/18/2021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6" y="6459787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defTabSz="457189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60" y="6459787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1">
                <a:solidFill>
                  <a:srgbClr val="FFFFFF"/>
                </a:solidFill>
              </a:defRPr>
            </a:lvl1pPr>
          </a:lstStyle>
          <a:p>
            <a:pPr defTabSz="457189"/>
            <a:fld id="{48F63A3B-78C7-47BE-AE5E-E10140E04643}" type="slidenum">
              <a:rPr lang="en-US" smtClean="0"/>
              <a:pPr defTabSz="457189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7340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377" rtl="0" eaLnBrk="1" latinLnBrk="0" hangingPunct="1">
        <a:lnSpc>
          <a:spcPct val="85000"/>
        </a:lnSpc>
        <a:spcBef>
          <a:spcPct val="0"/>
        </a:spcBef>
        <a:buNone/>
        <a:defRPr sz="4800" kern="1200" spc="-51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38" indent="-91438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38" indent="-182875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14" indent="-182875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789" indent="-182875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65" indent="-182875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99973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9968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9963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9958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defTabSz="457189"/>
            <a:fld id="{5ADE9B94-443B-4E45-8D59-74EB6969F1B4}" type="datetime1">
              <a:rPr lang="en-US" smtClean="0"/>
              <a:pPr defTabSz="457189"/>
              <a:t>8/18/2021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6" y="6459787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defTabSz="457189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60" y="6459787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1">
                <a:solidFill>
                  <a:srgbClr val="FFFFFF"/>
                </a:solidFill>
              </a:defRPr>
            </a:lvl1pPr>
          </a:lstStyle>
          <a:p>
            <a:pPr defTabSz="457189"/>
            <a:fld id="{48F63A3B-78C7-47BE-AE5E-E10140E04643}" type="slidenum">
              <a:rPr lang="en-US" smtClean="0"/>
              <a:pPr defTabSz="457189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94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377" rtl="0" eaLnBrk="1" latinLnBrk="0" hangingPunct="1">
        <a:lnSpc>
          <a:spcPct val="85000"/>
        </a:lnSpc>
        <a:spcBef>
          <a:spcPct val="0"/>
        </a:spcBef>
        <a:buNone/>
        <a:defRPr sz="4800" kern="1200" spc="-51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38" indent="-91438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38" indent="-182875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14" indent="-182875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789" indent="-182875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65" indent="-182875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99973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9968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9963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9958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4983" y="243840"/>
            <a:ext cx="11922034" cy="418543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solidFill>
                  <a:srgbClr val="1F394D"/>
                </a:solidFill>
                <a:latin typeface="Times New Roman"/>
                <a:cs typeface="Times New Roman"/>
              </a:rPr>
              <a:t>New Mexico State-Tribal Leaders Summit</a:t>
            </a:r>
            <a:b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b="1" dirty="0">
                <a:solidFill>
                  <a:srgbClr val="1F394D"/>
                </a:solidFill>
                <a:latin typeface="Times New Roman"/>
                <a:cs typeface="Times New Roman"/>
              </a:rPr>
              <a:t>Capital Outlay Overview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/>
                <a:cs typeface="Times New Roman"/>
              </a:rPr>
              <a:t>August 18, 2021</a:t>
            </a:r>
            <a:br>
              <a:rPr lang="en-US" sz="5400" dirty="0"/>
            </a:br>
            <a:endParaRPr lang="en-US" sz="5400" dirty="0">
              <a:solidFill>
                <a:srgbClr val="FFFF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br>
              <a:rPr lang="en-US" dirty="0">
                <a:solidFill>
                  <a:schemeClr val="tx1"/>
                </a:solidFill>
              </a:rPr>
            </a:br>
            <a:endParaRPr lang="en-US" sz="16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29" y="5487029"/>
            <a:ext cx="4391025" cy="752475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1066800" y="4554591"/>
            <a:ext cx="10058400" cy="833467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chemeClr val="bg2">
                  <a:lumMod val="50000"/>
                </a:schemeClr>
              </a:buCl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Debbie Romero, Cabinet Secretary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Finance and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2786798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154085" y="1682608"/>
            <a:ext cx="10058400" cy="3390472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CREG Forecast Range</a:t>
            </a:r>
          </a:p>
          <a:p>
            <a:pPr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3600" dirty="0">
                <a:latin typeface="Times New Roman"/>
                <a:cs typeface="Times New Roman"/>
              </a:rPr>
              <a:t> General Fund Reserves</a:t>
            </a:r>
          </a:p>
          <a:p>
            <a:pPr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Sources and Uses</a:t>
            </a:r>
          </a:p>
          <a:p>
            <a:pPr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ARPA Status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54085" y="726142"/>
            <a:ext cx="10058400" cy="10587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1F39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829457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700157" y="4317688"/>
            <a:ext cx="5366868" cy="1868464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R="1040"/>
            <a:r>
              <a:rPr lang="en-US" sz="1600" b="0" i="0" u="none" strike="noStrike" baseline="0" dirty="0">
                <a:solidFill>
                  <a:srgbClr val="404040"/>
                </a:solidFill>
                <a:latin typeface="Times New Roman" panose="02020603050405020304" pitchFamily="18" charset="0"/>
              </a:rPr>
              <a:t>The February 2021 consensus general fund forecast has improved over the December 2020 and the June 2020 forecasts, however, it remains below the estimate produced in December 2019.</a:t>
            </a:r>
          </a:p>
          <a:p>
            <a:pPr marR="3000"/>
            <a:r>
              <a:rPr lang="en-US" sz="1600" b="0" i="0" u="none" strike="noStrike" baseline="0" dirty="0">
                <a:solidFill>
                  <a:srgbClr val="404040"/>
                </a:solidFill>
                <a:latin typeface="Times New Roman" panose="02020603050405020304" pitchFamily="18" charset="0"/>
              </a:rPr>
              <a:t>When compared to the December 2020 forecast, the February 2021 estimate revenue is higher by $192 million and $170 million in FY21 and FY22, respectively.</a:t>
            </a:r>
          </a:p>
          <a:p>
            <a:pPr marL="0" indent="0">
              <a:buClr>
                <a:schemeClr val="bg2">
                  <a:lumMod val="50000"/>
                </a:schemeClr>
              </a:buClr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6634" y="252956"/>
            <a:ext cx="10058400" cy="83401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1F39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CREG Forecast Range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7606670-C7D7-4D62-99DB-B698B55FE9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634" y="907632"/>
            <a:ext cx="6303523" cy="527239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68D9B4D-A1FD-4242-B3BC-EE757EEF1F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0157" y="806318"/>
            <a:ext cx="5248688" cy="3360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129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 flipV="1">
            <a:off x="359596" y="6254414"/>
            <a:ext cx="11922373" cy="53919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70646" y="500144"/>
            <a:ext cx="12029003" cy="83401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1F39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Fund Reserves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9E86397-ED8C-444A-B01D-365C0F6141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400" y="1170188"/>
            <a:ext cx="7042826" cy="488328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A248B24-7CB1-4207-BF18-0FD7FD8A476F}"/>
              </a:ext>
            </a:extLst>
          </p:cNvPr>
          <p:cNvSpPr txBox="1"/>
          <p:nvPr/>
        </p:nvSpPr>
        <p:spPr>
          <a:xfrm>
            <a:off x="7833426" y="1034202"/>
            <a:ext cx="3986375" cy="51552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n-US" sz="1100" b="0" i="0" u="none" strike="noStrike" baseline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>
                <a:solidFill>
                  <a:srgbClr val="404040"/>
                </a:solidFill>
                <a:latin typeface="Times New Roman" panose="02020603050405020304" pitchFamily="18" charset="0"/>
              </a:rPr>
              <a:t>FY20 General fund reserve balances are $2.5 billion or 35.4% of recurring appropriations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>
                <a:solidFill>
                  <a:srgbClr val="404040"/>
                </a:solidFill>
                <a:latin typeface="Times New Roman" panose="02020603050405020304" pitchFamily="18" charset="0"/>
              </a:rPr>
              <a:t>Due to the changes in oil prices and volumes in the February 2021 forecast over the December 2020 estimates transfers to the TSR have increased.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>
                <a:solidFill>
                  <a:srgbClr val="404040"/>
                </a:solidFill>
                <a:latin typeface="Times New Roman" panose="02020603050405020304" pitchFamily="18" charset="0"/>
              </a:rPr>
              <a:t>Total general fund reserves are estimated at $2.7 billion or 37.9% of recurring appropriations at the end of FY21.*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>
                <a:solidFill>
                  <a:srgbClr val="404040"/>
                </a:solidFill>
                <a:latin typeface="Times New Roman" panose="02020603050405020304" pitchFamily="18" charset="0"/>
              </a:rPr>
              <a:t>Compared to the December 2020 estimate$2.4 billion or 33.4%.*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483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B815188-C5FB-44AA-9A3E-287D906D0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FE483E4-AE71-4172-9EA8-6105730059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3798" y="270735"/>
            <a:ext cx="8784404" cy="5965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013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154085" y="1870866"/>
            <a:ext cx="10058400" cy="3390472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of New Mexico Allocation $1.7 billion 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</a:pP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>
              <a:spcBef>
                <a:spcPts val="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$657 million – Unemployment Fund</a:t>
            </a:r>
          </a:p>
          <a:p>
            <a:pPr lvl="3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$13 million – Vaccine Incentive </a:t>
            </a:r>
          </a:p>
          <a:p>
            <a:pPr lvl="3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$11 million – Return to Work Incentive</a:t>
            </a:r>
          </a:p>
          <a:p>
            <a:pPr lvl="3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$5 million – Chile Labor Incentive Program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430307"/>
            <a:ext cx="10058400" cy="10587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>
                <a:solidFill>
                  <a:srgbClr val="1F39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American Rescue Plan Act of 2021 (ARPA) Status</a:t>
            </a:r>
          </a:p>
        </p:txBody>
      </p:sp>
    </p:spTree>
    <p:extLst>
      <p:ext uri="{BB962C8B-B14F-4D97-AF65-F5344CB8AC3E}">
        <p14:creationId xmlns:p14="http://schemas.microsoft.com/office/powerpoint/2010/main" val="123078726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3">
      <a:dk1>
        <a:srgbClr val="000000"/>
      </a:dk1>
      <a:lt1>
        <a:sysClr val="window" lastClr="FFFFFF"/>
      </a:lt1>
      <a:dk2>
        <a:srgbClr val="FFFFFF"/>
      </a:dk2>
      <a:lt2>
        <a:srgbClr val="CCDDEA"/>
      </a:lt2>
      <a:accent1>
        <a:srgbClr val="C00000"/>
      </a:accent1>
      <a:accent2>
        <a:srgbClr val="1F394D"/>
      </a:accent2>
      <a:accent3>
        <a:srgbClr val="3F739B"/>
      </a:accent3>
      <a:accent4>
        <a:srgbClr val="4A533D"/>
      </a:accent4>
      <a:accent5>
        <a:srgbClr val="7EC1EE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1_Retrospect">
  <a:themeElements>
    <a:clrScheme name="Custom 3">
      <a:dk1>
        <a:srgbClr val="000000"/>
      </a:dk1>
      <a:lt1>
        <a:sysClr val="window" lastClr="FFFFFF"/>
      </a:lt1>
      <a:dk2>
        <a:srgbClr val="FFFFFF"/>
      </a:dk2>
      <a:lt2>
        <a:srgbClr val="CCDDEA"/>
      </a:lt2>
      <a:accent1>
        <a:srgbClr val="C00000"/>
      </a:accent1>
      <a:accent2>
        <a:srgbClr val="1F394D"/>
      </a:accent2>
      <a:accent3>
        <a:srgbClr val="3F739B"/>
      </a:accent3>
      <a:accent4>
        <a:srgbClr val="4A533D"/>
      </a:accent4>
      <a:accent5>
        <a:srgbClr val="7EC1EE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16663</TotalTime>
  <Words>245</Words>
  <Application>Microsoft Office PowerPoint</Application>
  <PresentationFormat>Widescreen</PresentationFormat>
  <Paragraphs>36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Retrospect</vt:lpstr>
      <vt:lpstr>1_Retrospect</vt:lpstr>
      <vt:lpstr>New Mexico State-Tribal Leaders Summit Capital Outlay Overview   August 18, 2021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Leonardo Delgado</dc:creator>
  <cp:lastModifiedBy>Macias, Nicole, DFA</cp:lastModifiedBy>
  <cp:revision>233</cp:revision>
  <cp:lastPrinted>2020-11-15T23:37:35Z</cp:lastPrinted>
  <dcterms:created xsi:type="dcterms:W3CDTF">2020-09-23T03:27:21Z</dcterms:created>
  <dcterms:modified xsi:type="dcterms:W3CDTF">2021-08-18T14:23:56Z</dcterms:modified>
</cp:coreProperties>
</file>