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67" r:id="rId5"/>
    <p:sldId id="258" r:id="rId6"/>
    <p:sldId id="263" r:id="rId7"/>
    <p:sldId id="261" r:id="rId8"/>
    <p:sldId id="262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D3C487-FE5B-7441-9622-B11248B74A04}" v="38" dt="2021-08-18T14:57:59.0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4"/>
  </p:normalViewPr>
  <p:slideViewPr>
    <p:cSldViewPr snapToGrid="0" snapToObjects="1">
      <p:cViewPr varScale="1">
        <p:scale>
          <a:sx n="90" d="100"/>
          <a:sy n="90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15D6A1-E94E-AE40-9FD0-E825AAB31F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1064D1-56E0-824C-9D9B-23BF6B13D6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4B559-73E7-B540-A077-4265F4D2A188}" type="datetimeFigureOut">
              <a:rPr lang="en-US" smtClean="0"/>
              <a:t>8/18/21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9DF6A3-4E52-3542-9B09-A45296B5DC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3ACB6-E42D-9844-B941-60BAD3F302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54FAD-1D37-2442-A8CB-C10F77D4F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0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A4748-FD58-6F4E-9F22-93E69D28959E}" type="datetimeFigureOut">
              <a:rPr lang="en-US" smtClean="0"/>
              <a:t>8/18/21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44118-FA25-054A-B253-A4AD2CA61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385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A4F46-AF1A-FB4F-9855-EA11A4B1DE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194A20-0217-304B-A38C-00831486AA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966D2-3210-6643-AC6E-368837160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638D-580A-9845-85F8-C10CA406D259}" type="datetime1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9598F-983A-0346-B8A3-45646FC93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A8469-43B7-3246-A6D6-ED0BF30E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3F99-D837-2448-9173-1C402FFF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62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469F4-B005-2840-92B1-6EBCB65E5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4B9C2-E041-D74F-A8C1-55C9162F5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C5AC6-D42A-0843-B0EC-E14E3BEE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53E7-81B9-6849-823E-D08B195B87EA}" type="datetime1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28AA7-D89D-A147-89EA-72B2D369A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64183-B897-F04E-972B-8493A19C6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3F99-D837-2448-9173-1C402FFF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9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26F0A6-867D-E44C-AA0E-C70AC2E279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9BB541-6395-6B47-A7F6-C83575F65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DB2FB-5754-D341-B412-E54CB8831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A0AE-018D-ED4D-852E-89D01E5DF702}" type="datetime1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B5358-1316-474E-B5BA-2054A84E6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54014-A6F7-144A-AB60-313E842D7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3F99-D837-2448-9173-1C402FFF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8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B3F2F-39E6-9A45-B9BD-E83E24FF3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C525E-EA4B-7641-92B8-3EF09B973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9A340-6342-C946-AB28-F89653F0E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CA68-ED14-FC42-B679-F12107E9AE20}" type="datetime1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8EA7E-0CD2-954E-9B40-51C4C0320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C33C8-FA07-0F49-AB47-2F157EBE0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3F99-D837-2448-9173-1C402FFF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3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20E54-5DCD-5041-A8C7-DDA8BB148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4B794-4603-804F-8BCF-109FE9B51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F2D87-1BED-4A4A-B9EC-B836F1358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80EC-7157-8D4A-AAFA-4266A0DB8109}" type="datetime1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6BEFC-C1C7-8843-91C6-09CC0C06E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420A9-5F65-7C4C-9925-9E3B3435E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3F99-D837-2448-9173-1C402FFF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94292-9F97-0740-AFF8-88E8E0514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544C8-E726-D34F-9058-F66B84F1C2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CDD89-478C-FB4F-97CA-BE5DC4B5F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596393-3CB5-A64F-99C5-CB8881273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B25D-F659-6545-BCA8-25A7396649CE}" type="datetime1">
              <a:rPr lang="en-US" smtClean="0"/>
              <a:t>8/18/21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A5F1CC-1745-9E43-94A6-4A99ACF7E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DC8E6-B544-AA48-9520-6B377FB52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3F99-D837-2448-9173-1C402FFF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66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60E64-93EC-4A4A-8617-37F13145E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CDD2C9-160E-E84F-B888-0E77F3149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CE2F2-346A-9542-A2CF-1B2A00F1A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F30EA4-AB98-6B41-86D7-46E3773129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A9BB25-4B36-2646-8269-8785E92A7D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C87D70-FAFD-1347-B7AD-B5D42BD56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7DE8-40CD-FB4B-88EC-EF04ACA15AF7}" type="datetime1">
              <a:rPr lang="en-US" smtClean="0"/>
              <a:t>8/18/21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7455BA-7922-EE4C-A68B-D0E6C2B8F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E2EF1C-694D-F94F-AE87-928116BA8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3F99-D837-2448-9173-1C402FFF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6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01521-2E5F-984C-B6AB-9FB58FA71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914599-590B-A949-B51B-EE1B6ACCE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EE832-D7A2-FF40-AF65-5A115A53715B}" type="datetime1">
              <a:rPr lang="en-US" smtClean="0"/>
              <a:t>8/18/21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C9C693-0F62-DC4D-B35B-4255BB01B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0AC881-2AA5-7541-895B-AA6484C76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3F99-D837-2448-9173-1C402FFF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5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58A571-36EB-4845-89C7-C274C2409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0790-5738-5640-9F98-C3EA47F8B2BC}" type="datetime1">
              <a:rPr lang="en-US" smtClean="0"/>
              <a:t>8/18/21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43790B-FC53-C64E-A3FA-B08238B0F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5B944A-A98D-8042-AA36-48A1747B0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3F99-D837-2448-9173-1C402FFF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93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5EECE-4E70-AF48-8707-867EB45A2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A7F9D-7D3B-6740-8B12-9A67CA8C9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644A7F-6082-9F49-90B7-D976388440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300214-79AD-474B-8A8A-A4F8B7D4E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6631-7DD9-1647-B2F8-CDD5CDD7D294}" type="datetime1">
              <a:rPr lang="en-US" smtClean="0"/>
              <a:t>8/18/21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3975D-3D7C-DD47-B975-343789394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102CA-FFB6-B046-894D-8B89E746B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3F99-D837-2448-9173-1C402FFF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3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D31A5-2B2A-6646-B4E2-D659244AD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F258B9-7AAE-6141-AD66-B163943582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6A88EC-CDA8-CE49-AF0A-EA6A0CE4EC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92A447-394F-DE40-8CD1-4FE611CA0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C20-9523-2C47-A549-D17323665F1D}" type="datetime1">
              <a:rPr lang="en-US" smtClean="0"/>
              <a:t>8/18/21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371C1-EF2A-5C44-AFB0-3AF5167F8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7E6470-E672-3B4B-8719-17F44107A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3F99-D837-2448-9173-1C402FFF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8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A2F239-3D6F-FE4A-93E3-7866A5E98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A8E231-3674-E442-B223-6C1D61F62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3A313-CE33-0741-A67E-3EE8FD3FAD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B30F7-0872-1A49-B4AD-05A2A8D3A521}" type="datetime1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3C4F0-DA2F-2142-83C4-5409F5D1D3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DBA22-008A-4249-8A6B-66923B1863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03F99-D837-2448-9173-1C402FFFB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2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Georgene.Louis@nmlegis.gov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ames.Kenney@state.nm.us" TargetMode="External"/><Relationship Id="rId5" Type="http://schemas.openxmlformats.org/officeDocument/2006/relationships/hyperlink" Target="mailto:duffy.rodriguez@state.nm.us" TargetMode="External"/><Relationship Id="rId4" Type="http://schemas.openxmlformats.org/officeDocument/2006/relationships/hyperlink" Target="mailto:Daniel.Schlegel@state.nm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9A09CA-A4F8-1F42-BF6C-1841AFAF3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2520" y="2069790"/>
            <a:ext cx="6202961" cy="842014"/>
          </a:xfrm>
        </p:spPr>
        <p:txBody>
          <a:bodyPr anchor="t">
            <a:noAutofit/>
          </a:bodyPr>
          <a:lstStyle/>
          <a:p>
            <a:r>
              <a:rPr lang="en-US" sz="4900" dirty="0">
                <a:solidFill>
                  <a:srgbClr val="000000"/>
                </a:solidFill>
              </a:rPr>
              <a:t>2022 Legislative Session  </a:t>
            </a:r>
            <a:br>
              <a:rPr lang="en-US" sz="5200" dirty="0">
                <a:solidFill>
                  <a:srgbClr val="000000"/>
                </a:solidFill>
              </a:rPr>
            </a:br>
            <a:br>
              <a:rPr lang="en-US" sz="5200" dirty="0">
                <a:solidFill>
                  <a:srgbClr val="000000"/>
                </a:solidFill>
              </a:rPr>
            </a:br>
            <a:br>
              <a:rPr lang="en-US" sz="5200" dirty="0">
                <a:solidFill>
                  <a:srgbClr val="000000"/>
                </a:solidFill>
              </a:rPr>
            </a:br>
            <a:endParaRPr lang="en-US" sz="5200" dirty="0">
              <a:solidFill>
                <a:srgbClr val="0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A62E3C-12C7-234B-8389-551D1E0AF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9397" y="4657725"/>
            <a:ext cx="4805996" cy="604205"/>
          </a:xfrm>
        </p:spPr>
        <p:txBody>
          <a:bodyPr anchor="b">
            <a:normAutofit fontScale="92500" lnSpcReduction="20000"/>
          </a:bodyPr>
          <a:lstStyle/>
          <a:p>
            <a:pPr algn="l"/>
            <a:r>
              <a:rPr lang="en-US" sz="1800" dirty="0">
                <a:solidFill>
                  <a:srgbClr val="000000"/>
                </a:solidFill>
              </a:rPr>
              <a:t>Dan Schlegel, Director of Strategic Initiatives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</a:rPr>
              <a:t>Office of Governor Michelle Lujan Grisham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4"/>
                </a:gs>
                <a:gs pos="23000">
                  <a:schemeClr val="accent4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323B51A7-1E7A-3D46-8423-8A3DC03BC0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22335" y="995362"/>
            <a:ext cx="5641619" cy="566982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295916BE-B2F8-BB4A-8ADA-4B21F8C3E5D6}"/>
              </a:ext>
            </a:extLst>
          </p:cNvPr>
          <p:cNvSpPr txBox="1">
            <a:spLocks/>
          </p:cNvSpPr>
          <p:nvPr/>
        </p:nvSpPr>
        <p:spPr>
          <a:xfrm>
            <a:off x="6096000" y="3061655"/>
            <a:ext cx="6202961" cy="6042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900" b="1" dirty="0"/>
              <a:t>Virtual State Tribal Leader Summit</a:t>
            </a:r>
          </a:p>
          <a:p>
            <a:r>
              <a:rPr lang="en-US" sz="2900" b="1" dirty="0">
                <a:solidFill>
                  <a:srgbClr val="000000"/>
                </a:solidFill>
              </a:rPr>
              <a:t>August 18, 2021</a:t>
            </a:r>
            <a:endParaRPr lang="en-US" sz="5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55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F6147-E6D4-6249-8093-25EA4D656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6541" y="1441829"/>
            <a:ext cx="8805459" cy="131566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Tribal Leader Feedback &amp; Response</a:t>
            </a:r>
            <a:br>
              <a:rPr lang="en-US" b="1" dirty="0"/>
            </a:br>
            <a:r>
              <a:rPr lang="en-US" sz="2800" b="1" dirty="0"/>
              <a:t>What are your legislative priorities?</a:t>
            </a:r>
          </a:p>
        </p:txBody>
      </p:sp>
      <p:pic>
        <p:nvPicPr>
          <p:cNvPr id="7" name="Picture 6" descr="Calendar&#10;&#10;Description automatically generated">
            <a:extLst>
              <a:ext uri="{FF2B5EF4-FFF2-40B4-BE49-F238E27FC236}">
                <a16:creationId xmlns:a16="http://schemas.microsoft.com/office/drawing/2014/main" id="{7D870281-1873-874F-8FDF-74175020A12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-3420200" y="223765"/>
            <a:ext cx="6601229" cy="66342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703B3A1-CB16-AD42-806E-901B4D02BFFC}"/>
              </a:ext>
            </a:extLst>
          </p:cNvPr>
          <p:cNvSpPr txBox="1"/>
          <p:nvPr/>
        </p:nvSpPr>
        <p:spPr>
          <a:xfrm>
            <a:off x="3709672" y="4086173"/>
            <a:ext cx="3905570" cy="233910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000" b="1" u="sng" dirty="0"/>
              <a:t>Contact Us</a:t>
            </a:r>
          </a:p>
          <a:p>
            <a:r>
              <a:rPr lang="en-US" b="1" dirty="0"/>
              <a:t>Representative Georgene Louis</a:t>
            </a:r>
          </a:p>
          <a:p>
            <a:r>
              <a:rPr lang="en-US" dirty="0" err="1">
                <a:hlinkClick r:id="rId3"/>
              </a:rPr>
              <a:t>Georgene.Louis@nmlegis.gov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Dan Schlegel</a:t>
            </a:r>
          </a:p>
          <a:p>
            <a:r>
              <a:rPr lang="en-US" dirty="0"/>
              <a:t>Dir. of Strategic Initiatives</a:t>
            </a:r>
          </a:p>
          <a:p>
            <a:r>
              <a:rPr lang="en-US" dirty="0"/>
              <a:t>Office of the Governor</a:t>
            </a:r>
          </a:p>
          <a:p>
            <a:r>
              <a:rPr lang="en-US" dirty="0">
                <a:hlinkClick r:id="rId4"/>
              </a:rPr>
              <a:t>Daniel.Schlegel@state.nm.us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849497-30F5-3D41-9A38-FF4591FD2AB0}"/>
              </a:ext>
            </a:extLst>
          </p:cNvPr>
          <p:cNvSpPr txBox="1"/>
          <p:nvPr/>
        </p:nvSpPr>
        <p:spPr>
          <a:xfrm>
            <a:off x="7977185" y="4349648"/>
            <a:ext cx="41433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Secretary Duffy Rodriguez</a:t>
            </a:r>
          </a:p>
          <a:p>
            <a:r>
              <a:rPr lang="en-US" dirty="0"/>
              <a:t>General Services Department</a:t>
            </a:r>
          </a:p>
          <a:p>
            <a:r>
              <a:rPr lang="en-US" dirty="0">
                <a:hlinkClick r:id="rId5"/>
              </a:rPr>
              <a:t>Duffy.Rodriguez@state.nm.us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Secretary James Kenney</a:t>
            </a:r>
          </a:p>
          <a:p>
            <a:r>
              <a:rPr lang="en-US" dirty="0"/>
              <a:t>NM Environment Department</a:t>
            </a:r>
          </a:p>
          <a:p>
            <a:r>
              <a:rPr lang="en-US" dirty="0">
                <a:hlinkClick r:id="rId6"/>
              </a:rPr>
              <a:t>James.Kenney@state.nm.us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44F6B3-3C73-534B-9284-7217BAC42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3F99-D837-2448-9173-1C402FFFB1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9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5AA7B-399B-734D-91C9-2EBFEC50D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2548" y="269870"/>
            <a:ext cx="7059472" cy="1020763"/>
          </a:xfrm>
        </p:spPr>
        <p:txBody>
          <a:bodyPr>
            <a:normAutofit/>
          </a:bodyPr>
          <a:lstStyle/>
          <a:p>
            <a:r>
              <a:rPr lang="en-US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4AF04-CBED-C344-96DD-9470686A4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2548" y="1462085"/>
            <a:ext cx="8450139" cy="488156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Legislative Recap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2022 Legislative Session</a:t>
            </a:r>
          </a:p>
          <a:p>
            <a:pPr lvl="1"/>
            <a:r>
              <a:rPr lang="en-US" dirty="0"/>
              <a:t>Priority Policy Areas</a:t>
            </a:r>
          </a:p>
          <a:p>
            <a:pPr lvl="1"/>
            <a:r>
              <a:rPr lang="en-US" dirty="0"/>
              <a:t>Proposals Under Consideration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Expand Procurement for NM Businesses – Acting Secretary Duffy Rodriguez, General Services Department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Opportunities in Hydrogen; Clean Fuel Standard – Secretary James Kenney, NM Environment Department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State Indian Child Welfare Act – Rep. Georgene Louis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Tribal Leader Feedback and Response</a:t>
            </a:r>
          </a:p>
        </p:txBody>
      </p:sp>
      <p:pic>
        <p:nvPicPr>
          <p:cNvPr id="8" name="Picture 7" descr="Calendar&#10;&#10;Description automatically generated">
            <a:extLst>
              <a:ext uri="{FF2B5EF4-FFF2-40B4-BE49-F238E27FC236}">
                <a16:creationId xmlns:a16="http://schemas.microsoft.com/office/drawing/2014/main" id="{0B07128C-150E-5F4F-BB6F-68902C94C88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-3414393" y="226186"/>
            <a:ext cx="6601229" cy="663423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7E9CF-7445-864A-B4D7-7F10CECD3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3F99-D837-2448-9173-1C402FFFB1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24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F6147-E6D4-6249-8093-25EA4D656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904" y="111882"/>
            <a:ext cx="10515600" cy="1325563"/>
          </a:xfrm>
        </p:spPr>
        <p:txBody>
          <a:bodyPr/>
          <a:lstStyle/>
          <a:p>
            <a:r>
              <a:rPr lang="en-US" b="1" dirty="0"/>
              <a:t>Legislative Recap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6A69F-FCA0-D449-9AB8-B8EAC2F0E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904" y="1155210"/>
            <a:ext cx="8348259" cy="55909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i="1" dirty="0"/>
              <a:t>The following is a brief summary of select legislative accomplishments during the Lujan Grisham Administration.</a:t>
            </a:r>
          </a:p>
          <a:p>
            <a:r>
              <a:rPr lang="en-US" sz="2400" b="1" dirty="0"/>
              <a:t>Capital Outlay &amp; Infrastructure Investments</a:t>
            </a:r>
          </a:p>
          <a:p>
            <a:pPr lvl="1"/>
            <a:r>
              <a:rPr lang="en-US" sz="2000" dirty="0"/>
              <a:t>The state has invested </a:t>
            </a:r>
            <a:r>
              <a:rPr lang="en-US" sz="2000" b="1" dirty="0"/>
              <a:t>over $260 million</a:t>
            </a:r>
            <a:r>
              <a:rPr lang="en-US" sz="2000" dirty="0"/>
              <a:t> through capital outlay and the  Tribal Infrastructure Fund (TIF) for the direct benefit of our state’s sovereign nations.</a:t>
            </a:r>
          </a:p>
          <a:p>
            <a:r>
              <a:rPr lang="en-US" sz="2400" b="1" dirty="0"/>
              <a:t>Impact Aid</a:t>
            </a:r>
          </a:p>
          <a:p>
            <a:pPr lvl="1"/>
            <a:r>
              <a:rPr lang="en-US" sz="2000" dirty="0"/>
              <a:t>Ended credits for impact aid payments in the public school funding formula, providing school districts with federally impacted land access to more than $60 million to better serve their students.</a:t>
            </a:r>
          </a:p>
          <a:p>
            <a:r>
              <a:rPr lang="en-US" sz="2400" b="1" dirty="0"/>
              <a:t>Early Childhood Education</a:t>
            </a:r>
          </a:p>
          <a:p>
            <a:pPr lvl="1"/>
            <a:r>
              <a:rPr lang="en-US" sz="2000" dirty="0"/>
              <a:t>Established the Early Childhood Education and Care Department and the $300 million Early Childhood Trust Fund</a:t>
            </a:r>
          </a:p>
          <a:p>
            <a:pPr lvl="1"/>
            <a:r>
              <a:rPr lang="en-US" sz="2000" dirty="0"/>
              <a:t>Expanded Pre-K for 3- &amp; 4-year-olds; increased childcare assistance eligibility from 200% to 350% of the federal poverty level</a:t>
            </a:r>
          </a:p>
          <a:p>
            <a:r>
              <a:rPr lang="en-US" sz="2400" b="1" dirty="0"/>
              <a:t>New Mexico Opportunity Scholarship</a:t>
            </a:r>
          </a:p>
          <a:p>
            <a:pPr lvl="1"/>
            <a:r>
              <a:rPr lang="en-US" sz="2000" dirty="0"/>
              <a:t>Established and funded the New Mexico Opportunity Scholarship at $28 million to provide an accessible pathway to higher education, bringing the state one major step toward free college.</a:t>
            </a:r>
          </a:p>
        </p:txBody>
      </p:sp>
      <p:pic>
        <p:nvPicPr>
          <p:cNvPr id="7" name="Picture 6" descr="Calendar&#10;&#10;Description automatically generated">
            <a:extLst>
              <a:ext uri="{FF2B5EF4-FFF2-40B4-BE49-F238E27FC236}">
                <a16:creationId xmlns:a16="http://schemas.microsoft.com/office/drawing/2014/main" id="{7D870281-1873-874F-8FDF-74175020A12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-3420200" y="223765"/>
            <a:ext cx="6601229" cy="663423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157E66-D397-2040-AB69-290636371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3F99-D837-2448-9173-1C402FFFB1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89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F6147-E6D4-6249-8093-25EA4D656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904" y="111882"/>
            <a:ext cx="10515600" cy="1325563"/>
          </a:xfrm>
        </p:spPr>
        <p:txBody>
          <a:bodyPr/>
          <a:lstStyle/>
          <a:p>
            <a:r>
              <a:rPr lang="en-US" b="1" dirty="0"/>
              <a:t>Legislative Recap </a:t>
            </a:r>
            <a:r>
              <a:rPr lang="en-US" sz="3200" b="1" dirty="0"/>
              <a:t>(cont.) 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6A69F-FCA0-D449-9AB8-B8EAC2F0E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904" y="1155211"/>
            <a:ext cx="8124825" cy="5590906"/>
          </a:xfrm>
        </p:spPr>
        <p:txBody>
          <a:bodyPr>
            <a:normAutofit/>
          </a:bodyPr>
          <a:lstStyle/>
          <a:p>
            <a:r>
              <a:rPr lang="en-US" sz="2400" b="1" dirty="0"/>
              <a:t>Grow Your Own Teachers Act</a:t>
            </a:r>
          </a:p>
          <a:p>
            <a:pPr lvl="1"/>
            <a:r>
              <a:rPr lang="en-US" sz="2000" dirty="0"/>
              <a:t>Established the Grow Your Own Teachers scholarship to defray costs for students of teacher education programs leading to licensure at state public colleges and universities. </a:t>
            </a:r>
            <a:endParaRPr lang="en-US" sz="2000" b="1" dirty="0"/>
          </a:p>
          <a:p>
            <a:r>
              <a:rPr lang="en-US" sz="2400" b="1" dirty="0"/>
              <a:t>Native American Polling Place Protection</a:t>
            </a:r>
          </a:p>
          <a:p>
            <a:pPr lvl="1"/>
            <a:r>
              <a:rPr lang="en-US" sz="2000" dirty="0"/>
              <a:t>Protects polling places located on sovereign lands from closure or consolidated without the written agreement of the Indian nation, tribe, or pueblo. </a:t>
            </a:r>
            <a:endParaRPr lang="en-US" sz="2000" b="1" dirty="0"/>
          </a:p>
          <a:p>
            <a:r>
              <a:rPr lang="en-US" sz="2400" b="1" dirty="0"/>
              <a:t>Prescribed Burning Act </a:t>
            </a:r>
          </a:p>
          <a:p>
            <a:pPr lvl="1"/>
            <a:r>
              <a:rPr lang="en-US" sz="2000" dirty="0"/>
              <a:t>Permits prescribed burning on private land, a significant tool to manage our forests and prevent wildfires.</a:t>
            </a:r>
          </a:p>
          <a:p>
            <a:r>
              <a:rPr lang="en-US" sz="2400" b="1" dirty="0"/>
              <a:t>Energy Transition Act</a:t>
            </a:r>
          </a:p>
          <a:p>
            <a:pPr lvl="1"/>
            <a:r>
              <a:rPr lang="en-US" sz="2000" dirty="0"/>
              <a:t>Brings the state’s renewable portfolio goal to 100 percent by 2050 and provides funding to transition the San Juan Generating Station’s workforce to new jobs.</a:t>
            </a:r>
            <a:endParaRPr lang="en-US" sz="2000" b="1" dirty="0"/>
          </a:p>
          <a:p>
            <a:endParaRPr lang="en-US" sz="2400" b="1" dirty="0"/>
          </a:p>
        </p:txBody>
      </p:sp>
      <p:pic>
        <p:nvPicPr>
          <p:cNvPr id="7" name="Picture 6" descr="Calendar&#10;&#10;Description automatically generated">
            <a:extLst>
              <a:ext uri="{FF2B5EF4-FFF2-40B4-BE49-F238E27FC236}">
                <a16:creationId xmlns:a16="http://schemas.microsoft.com/office/drawing/2014/main" id="{7D870281-1873-874F-8FDF-74175020A12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-3420200" y="223765"/>
            <a:ext cx="6601229" cy="663423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8FE5B-C020-A14C-AA76-19B3A1712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3F99-D837-2448-9173-1C402FFFB1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21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F6147-E6D4-6249-8093-25EA4D656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904" y="111882"/>
            <a:ext cx="10515600" cy="1325563"/>
          </a:xfrm>
        </p:spPr>
        <p:txBody>
          <a:bodyPr/>
          <a:lstStyle/>
          <a:p>
            <a:r>
              <a:rPr lang="en-US" b="1" dirty="0"/>
              <a:t>2022 Legislative Session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6A69F-FCA0-D449-9AB8-B8EAC2F0E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904" y="1155211"/>
            <a:ext cx="8124825" cy="5590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 we continue to develop the administration’s legislative agenda, we have identified the following focus areas: </a:t>
            </a:r>
            <a:endParaRPr lang="en-US" sz="2900" b="1" dirty="0"/>
          </a:p>
          <a:p>
            <a:r>
              <a:rPr lang="en-US" b="1" dirty="0"/>
              <a:t>Economy</a:t>
            </a:r>
          </a:p>
          <a:p>
            <a:r>
              <a:rPr lang="en-US" b="1" dirty="0"/>
              <a:t>Education and Child Well-Being</a:t>
            </a:r>
          </a:p>
          <a:p>
            <a:r>
              <a:rPr lang="en-US" b="1" dirty="0"/>
              <a:t>Public Safety and Criminal Justice</a:t>
            </a:r>
          </a:p>
          <a:p>
            <a:r>
              <a:rPr lang="en-US" b="1" dirty="0"/>
              <a:t>Public Welfare</a:t>
            </a:r>
          </a:p>
          <a:p>
            <a:pPr marL="0" indent="0">
              <a:buNone/>
            </a:pPr>
            <a:endParaRPr lang="en-US" sz="2900" b="1" dirty="0"/>
          </a:p>
          <a:p>
            <a:pPr marL="0" indent="0">
              <a:buNone/>
            </a:pPr>
            <a:r>
              <a:rPr lang="en-US" dirty="0"/>
              <a:t>Subsequent slides describe specific legislative proposals that are under consideration.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 descr="Calendar&#10;&#10;Description automatically generated">
            <a:extLst>
              <a:ext uri="{FF2B5EF4-FFF2-40B4-BE49-F238E27FC236}">
                <a16:creationId xmlns:a16="http://schemas.microsoft.com/office/drawing/2014/main" id="{7D870281-1873-874F-8FDF-74175020A12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-3420200" y="223765"/>
            <a:ext cx="6601229" cy="663423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667640-37AE-E74B-9E5F-907529107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3F99-D837-2448-9173-1C402FFFB1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28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F6147-E6D4-6249-8093-25EA4D656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904" y="111882"/>
            <a:ext cx="8748309" cy="1631193"/>
          </a:xfrm>
        </p:spPr>
        <p:txBody>
          <a:bodyPr>
            <a:normAutofit/>
          </a:bodyPr>
          <a:lstStyle/>
          <a:p>
            <a:r>
              <a:rPr lang="en-US" b="1" dirty="0"/>
              <a:t>Expand Procurement Code to Invest in NM Businesses</a:t>
            </a:r>
            <a:br>
              <a:rPr lang="en-US" b="1" dirty="0"/>
            </a:br>
            <a:r>
              <a:rPr lang="en-US" sz="2200" b="1" dirty="0"/>
              <a:t>Sec. Duffy Rodriguez, General Services Department</a:t>
            </a:r>
            <a:endParaRPr lang="en-US" b="1" dirty="0"/>
          </a:p>
        </p:txBody>
      </p:sp>
      <p:pic>
        <p:nvPicPr>
          <p:cNvPr id="7" name="Picture 6" descr="Calendar&#10;&#10;Description automatically generated">
            <a:extLst>
              <a:ext uri="{FF2B5EF4-FFF2-40B4-BE49-F238E27FC236}">
                <a16:creationId xmlns:a16="http://schemas.microsoft.com/office/drawing/2014/main" id="{7D870281-1873-874F-8FDF-74175020A12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-3420200" y="223765"/>
            <a:ext cx="6601229" cy="6634235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36237D-A276-D442-9B93-1BC5BE4D3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0" y="1984381"/>
            <a:ext cx="8605838" cy="4859338"/>
          </a:xfrm>
        </p:spPr>
        <p:txBody>
          <a:bodyPr>
            <a:normAutofit/>
          </a:bodyPr>
          <a:lstStyle/>
          <a:p>
            <a:r>
              <a:rPr lang="en-US" dirty="0"/>
              <a:t>Expand the Procurement Code business preferences to include Native American businesses by removing the requirement for the payment of property taxes to the state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preference would be level-set to a common 10% advantage for all New Mexico resident businesses compared to out of state companies.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6F9C87-F333-D44A-87E4-DCC104408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3F99-D837-2448-9173-1C402FFFB1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F6147-E6D4-6249-8093-25EA4D656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904" y="111882"/>
            <a:ext cx="8748309" cy="1631193"/>
          </a:xfrm>
        </p:spPr>
        <p:txBody>
          <a:bodyPr>
            <a:normAutofit/>
          </a:bodyPr>
          <a:lstStyle/>
          <a:p>
            <a:r>
              <a:rPr lang="en-US" b="1" dirty="0"/>
              <a:t>Adopt a Clean Fuel Standard for Transportation Fuels</a:t>
            </a:r>
            <a:br>
              <a:rPr lang="en-US" b="1" dirty="0"/>
            </a:br>
            <a:r>
              <a:rPr lang="en-US" sz="2200" b="1" dirty="0"/>
              <a:t>Sec. James Kenney, NM Environment Dept.</a:t>
            </a:r>
            <a:endParaRPr lang="en-US" b="1" dirty="0"/>
          </a:p>
        </p:txBody>
      </p:sp>
      <p:pic>
        <p:nvPicPr>
          <p:cNvPr id="7" name="Picture 6" descr="Calendar&#10;&#10;Description automatically generated">
            <a:extLst>
              <a:ext uri="{FF2B5EF4-FFF2-40B4-BE49-F238E27FC236}">
                <a16:creationId xmlns:a16="http://schemas.microsoft.com/office/drawing/2014/main" id="{7D870281-1873-874F-8FDF-74175020A12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-3420200" y="223765"/>
            <a:ext cx="6601229" cy="6634235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36237D-A276-D442-9B93-1BC5BE4D3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0" y="1984381"/>
            <a:ext cx="4105275" cy="4859338"/>
          </a:xfrm>
        </p:spPr>
        <p:txBody>
          <a:bodyPr>
            <a:normAutofit/>
          </a:bodyPr>
          <a:lstStyle/>
          <a:p>
            <a:r>
              <a:rPr lang="en-US" dirty="0"/>
              <a:t>Market-based approach</a:t>
            </a:r>
          </a:p>
          <a:p>
            <a:pPr lvl="1"/>
            <a:r>
              <a:rPr lang="en-US" dirty="0"/>
              <a:t>Deficit - high carbon fuels</a:t>
            </a:r>
          </a:p>
          <a:p>
            <a:pPr lvl="1"/>
            <a:r>
              <a:rPr lang="en-US" dirty="0"/>
              <a:t>Credit - low carbon fuels</a:t>
            </a:r>
            <a:br>
              <a:rPr lang="en-US" dirty="0"/>
            </a:br>
            <a:endParaRPr lang="en-US" dirty="0"/>
          </a:p>
          <a:p>
            <a:r>
              <a:rPr lang="en-US" dirty="0"/>
              <a:t>Generate credits by:</a:t>
            </a:r>
          </a:p>
          <a:p>
            <a:pPr lvl="1"/>
            <a:r>
              <a:rPr lang="en-US" dirty="0"/>
              <a:t>Producing feedstock crops for biofuels </a:t>
            </a:r>
          </a:p>
          <a:p>
            <a:pPr lvl="1"/>
            <a:r>
              <a:rPr lang="en-US" dirty="0"/>
              <a:t>Transforming ag, dairy, forest waste into renewable natural gas/hydrogen fuels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E5E6D7-0AE9-2B46-9966-939EE4D65D42}"/>
              </a:ext>
            </a:extLst>
          </p:cNvPr>
          <p:cNvSpPr txBox="1">
            <a:spLocks/>
          </p:cNvSpPr>
          <p:nvPr/>
        </p:nvSpPr>
        <p:spPr>
          <a:xfrm>
            <a:off x="7401246" y="1968512"/>
            <a:ext cx="4585967" cy="4859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Transportation sector</a:t>
            </a:r>
          </a:p>
          <a:p>
            <a:pPr lvl="1"/>
            <a:r>
              <a:rPr lang="en-US" dirty="0"/>
              <a:t>14% of New Mexico’s greenhouse gas emissions</a:t>
            </a:r>
          </a:p>
          <a:p>
            <a:pPr lvl="1"/>
            <a:r>
              <a:rPr lang="en-US" dirty="0"/>
              <a:t>second only to emissions from the oil and gas industry.</a:t>
            </a:r>
          </a:p>
          <a:p>
            <a:r>
              <a:rPr lang="en-US" dirty="0"/>
              <a:t>Benefits</a:t>
            </a:r>
          </a:p>
          <a:p>
            <a:pPr lvl="1"/>
            <a:r>
              <a:rPr lang="en-US" dirty="0"/>
              <a:t>$46.3M in economic investment in clean energy jobs</a:t>
            </a:r>
          </a:p>
          <a:p>
            <a:pPr lvl="1"/>
            <a:r>
              <a:rPr lang="en-US" dirty="0"/>
              <a:t>By 2040, reduce 6.8 million metric tons of carbon dioxide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956B3E5-B270-B945-86CC-8C573C68C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3F99-D837-2448-9173-1C402FFFB1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00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F6147-E6D4-6249-8093-25EA4D656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904" y="111882"/>
            <a:ext cx="8748309" cy="1631193"/>
          </a:xfrm>
        </p:spPr>
        <p:txBody>
          <a:bodyPr>
            <a:normAutofit/>
          </a:bodyPr>
          <a:lstStyle/>
          <a:p>
            <a:r>
              <a:rPr lang="en-US" b="1" dirty="0"/>
              <a:t>Establish New Mexico as a</a:t>
            </a:r>
            <a:br>
              <a:rPr lang="en-US" b="1" dirty="0"/>
            </a:br>
            <a:r>
              <a:rPr lang="en-US" b="1" dirty="0"/>
              <a:t>Hydrogen Hub</a:t>
            </a:r>
            <a:br>
              <a:rPr lang="en-US" b="1" dirty="0"/>
            </a:br>
            <a:r>
              <a:rPr lang="en-US" sz="2200" b="1" dirty="0"/>
              <a:t>Sec. James Kenney, NM Environment Dept.</a:t>
            </a:r>
            <a:endParaRPr lang="en-US" b="1" dirty="0"/>
          </a:p>
        </p:txBody>
      </p:sp>
      <p:pic>
        <p:nvPicPr>
          <p:cNvPr id="7" name="Picture 6" descr="Calendar&#10;&#10;Description automatically generated">
            <a:extLst>
              <a:ext uri="{FF2B5EF4-FFF2-40B4-BE49-F238E27FC236}">
                <a16:creationId xmlns:a16="http://schemas.microsoft.com/office/drawing/2014/main" id="{7D870281-1873-874F-8FDF-74175020A12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-3420200" y="223765"/>
            <a:ext cx="6601229" cy="6634235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36237D-A276-D442-9B93-1BC5BE4D3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0" y="1984381"/>
            <a:ext cx="4105275" cy="485933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By 2030, the hydrogen economy is estimated to generate $140 billion per year in revenue and support 700,000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By 2050, those numbers are $750 billion per year and 3.4 million jobs.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Federal infrastructure bill calls for $8 billion in hydrogen hubs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E5E6D7-0AE9-2B46-9966-939EE4D65D42}"/>
              </a:ext>
            </a:extLst>
          </p:cNvPr>
          <p:cNvSpPr txBox="1">
            <a:spLocks/>
          </p:cNvSpPr>
          <p:nvPr/>
        </p:nvSpPr>
        <p:spPr>
          <a:xfrm>
            <a:off x="7401246" y="1968512"/>
            <a:ext cx="4585967" cy="485933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Hydrogen is produced from</a:t>
            </a:r>
          </a:p>
          <a:p>
            <a:pPr lvl="1"/>
            <a:r>
              <a:rPr lang="en-US" dirty="0"/>
              <a:t>Methane (CH4) or Water (H2O)</a:t>
            </a:r>
            <a:br>
              <a:rPr lang="en-US" dirty="0"/>
            </a:br>
            <a:endParaRPr lang="en-US" dirty="0"/>
          </a:p>
          <a:p>
            <a:r>
              <a:rPr lang="en-US" dirty="0"/>
              <a:t>Federal government/state can incent clean hydrogen:</a:t>
            </a:r>
          </a:p>
          <a:p>
            <a:pPr lvl="1"/>
            <a:r>
              <a:rPr lang="en-US" dirty="0"/>
              <a:t>Establish a clean hydrogen standard based on its carbon intensity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For example, for every 1 kilogram of hydrogen produced, no more than 2 kilograms of carbon dioxide can be emitted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4C8D5E-C680-8146-A565-16E21F97B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3F99-D837-2448-9173-1C402FFFB1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9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F6147-E6D4-6249-8093-25EA4D656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904" y="111882"/>
            <a:ext cx="8805459" cy="1631193"/>
          </a:xfrm>
        </p:spPr>
        <p:txBody>
          <a:bodyPr>
            <a:normAutofit/>
          </a:bodyPr>
          <a:lstStyle/>
          <a:p>
            <a:r>
              <a:rPr lang="en-US" b="1" dirty="0"/>
              <a:t>State Indian Child Welfare Act (SICWA)</a:t>
            </a:r>
            <a:br>
              <a:rPr lang="en-US" b="1" dirty="0"/>
            </a:br>
            <a:r>
              <a:rPr lang="en-US" sz="2200" b="1" dirty="0"/>
              <a:t>Representative Georgene Louis</a:t>
            </a:r>
            <a:endParaRPr lang="en-US" b="1" dirty="0"/>
          </a:p>
        </p:txBody>
      </p:sp>
      <p:pic>
        <p:nvPicPr>
          <p:cNvPr id="7" name="Picture 6" descr="Calendar&#10;&#10;Description automatically generated">
            <a:extLst>
              <a:ext uri="{FF2B5EF4-FFF2-40B4-BE49-F238E27FC236}">
                <a16:creationId xmlns:a16="http://schemas.microsoft.com/office/drawing/2014/main" id="{7D870281-1873-874F-8FDF-74175020A12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-3420200" y="223765"/>
            <a:ext cx="6601229" cy="6634235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36237D-A276-D442-9B93-1BC5BE4D3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904" y="1743075"/>
            <a:ext cx="8605838" cy="4859338"/>
          </a:xfrm>
        </p:spPr>
        <p:txBody>
          <a:bodyPr>
            <a:normAutofit/>
          </a:bodyPr>
          <a:lstStyle/>
          <a:p>
            <a:r>
              <a:rPr lang="en-US" dirty="0"/>
              <a:t>NM ICWA continues to be a priority</a:t>
            </a:r>
          </a:p>
          <a:p>
            <a:r>
              <a:rPr lang="en-US" dirty="0"/>
              <a:t>Meeting with tribal representatives since June 2021</a:t>
            </a:r>
          </a:p>
          <a:p>
            <a:r>
              <a:rPr lang="en-US" dirty="0"/>
              <a:t>Recommendations from tribes and tribal practitioners</a:t>
            </a:r>
          </a:p>
          <a:p>
            <a:pPr lvl="1"/>
            <a:r>
              <a:rPr lang="en-US" dirty="0"/>
              <a:t>Work with drafters to incorporate revisions</a:t>
            </a:r>
          </a:p>
          <a:p>
            <a:pPr lvl="1"/>
            <a:r>
              <a:rPr lang="en-US" dirty="0"/>
              <a:t>Input from tribal and state judges</a:t>
            </a:r>
          </a:p>
          <a:p>
            <a:r>
              <a:rPr lang="en-US" dirty="0"/>
              <a:t>Plan to present a draft bill to interim committees</a:t>
            </a:r>
          </a:p>
          <a:p>
            <a:pPr lvl="1"/>
            <a:r>
              <a:rPr lang="en-US" dirty="0"/>
              <a:t>Courts, Corrections and Justice</a:t>
            </a:r>
          </a:p>
          <a:p>
            <a:pPr lvl="1"/>
            <a:r>
              <a:rPr lang="en-US" dirty="0"/>
              <a:t>Indian Affairs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6139D-864A-6B4F-9270-5DB448180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3F99-D837-2448-9173-1C402FFFB1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62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838</Words>
  <Application>Microsoft Macintosh PowerPoint</Application>
  <PresentationFormat>Widescreen</PresentationFormat>
  <Paragraphs>102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2022 Legislative Session     </vt:lpstr>
      <vt:lpstr>Agenda</vt:lpstr>
      <vt:lpstr>Legislative Recap  </vt:lpstr>
      <vt:lpstr>Legislative Recap (cont.)  </vt:lpstr>
      <vt:lpstr>2022 Legislative Session  </vt:lpstr>
      <vt:lpstr>Expand Procurement Code to Invest in NM Businesses Sec. Duffy Rodriguez, General Services Department</vt:lpstr>
      <vt:lpstr>Adopt a Clean Fuel Standard for Transportation Fuels Sec. James Kenney, NM Environment Dept.</vt:lpstr>
      <vt:lpstr>Establish New Mexico as a Hydrogen Hub Sec. James Kenney, NM Environment Dept.</vt:lpstr>
      <vt:lpstr>State Indian Child Welfare Act (SICWA) Representative Georgene Louis</vt:lpstr>
      <vt:lpstr>Tribal Leader Feedback &amp; Response What are your legislative priorities?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Legislative Session  </dc:title>
  <dc:creator>Reyes, Victor, GOV</dc:creator>
  <cp:lastModifiedBy>Schlegel, Daniel, GOV</cp:lastModifiedBy>
  <cp:revision>12</cp:revision>
  <cp:lastPrinted>2021-08-18T15:09:20Z</cp:lastPrinted>
  <dcterms:created xsi:type="dcterms:W3CDTF">2020-11-16T22:34:56Z</dcterms:created>
  <dcterms:modified xsi:type="dcterms:W3CDTF">2021-08-18T15:12:39Z</dcterms:modified>
</cp:coreProperties>
</file>